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4629" r:id="rId1"/>
  </p:sldMasterIdLst>
  <p:notesMasterIdLst>
    <p:notesMasterId r:id="rId25"/>
  </p:notesMasterIdLst>
  <p:handoutMasterIdLst>
    <p:handoutMasterId r:id="rId26"/>
  </p:handoutMasterIdLst>
  <p:sldIdLst>
    <p:sldId id="1860" r:id="rId2"/>
    <p:sldId id="1938" r:id="rId3"/>
    <p:sldId id="1939" r:id="rId4"/>
    <p:sldId id="1953" r:id="rId5"/>
    <p:sldId id="1940" r:id="rId6"/>
    <p:sldId id="1957" r:id="rId7"/>
    <p:sldId id="1948" r:id="rId8"/>
    <p:sldId id="1964" r:id="rId9"/>
    <p:sldId id="1965" r:id="rId10"/>
    <p:sldId id="1960" r:id="rId11"/>
    <p:sldId id="1961" r:id="rId12"/>
    <p:sldId id="1947" r:id="rId13"/>
    <p:sldId id="1956" r:id="rId14"/>
    <p:sldId id="1945" r:id="rId15"/>
    <p:sldId id="1952" r:id="rId16"/>
    <p:sldId id="1949" r:id="rId17"/>
    <p:sldId id="1950" r:id="rId18"/>
    <p:sldId id="1959" r:id="rId19"/>
    <p:sldId id="1951" r:id="rId20"/>
    <p:sldId id="1962" r:id="rId21"/>
    <p:sldId id="1966" r:id="rId22"/>
    <p:sldId id="1963" r:id="rId23"/>
    <p:sldId id="1937" r:id="rId24"/>
  </p:sldIdLst>
  <p:sldSz cx="10210800" cy="7658100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3pPr>
    <a:lvl4pPr marL="1368425" indent="3175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4pPr>
    <a:lvl5pPr marL="1825625" indent="3175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58" userDrawn="1">
          <p15:clr>
            <a:srgbClr val="A4A3A4"/>
          </p15:clr>
        </p15:guide>
        <p15:guide id="5" pos="3216" userDrawn="1">
          <p15:clr>
            <a:srgbClr val="A4A3A4"/>
          </p15:clr>
        </p15:guide>
        <p15:guide id="6" pos="6074" userDrawn="1">
          <p15:clr>
            <a:srgbClr val="A4A3A4"/>
          </p15:clr>
        </p15:guide>
        <p15:guide id="7" orient="horz" pos="46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rst" initials="" lastIdx="1" clrIdx="0"/>
  <p:cmAuthor id="1" name="HKU" initials="" lastIdx="3" clrIdx="1"/>
  <p:cmAuthor id="2" name="CTBC_USER" initials="C" lastIdx="1" clrIdx="2">
    <p:extLst>
      <p:ext uri="{19B8F6BF-5375-455C-9EA6-DF929625EA0E}">
        <p15:presenceInfo xmlns:p15="http://schemas.microsoft.com/office/powerpoint/2012/main" userId="CTBC_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6767"/>
    <a:srgbClr val="007C7C"/>
    <a:srgbClr val="FF2E63"/>
    <a:srgbClr val="208584"/>
    <a:srgbClr val="99C6C2"/>
    <a:srgbClr val="80B8B3"/>
    <a:srgbClr val="73B1AB"/>
    <a:srgbClr val="FFCCCC"/>
    <a:srgbClr val="252A34"/>
    <a:srgbClr val="FF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7AC3CCA-C797-4891-BE02-D94E43425B78}" styleName="中等深淺樣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9" autoAdjust="0"/>
    <p:restoredTop sz="95969" autoAdjust="0"/>
  </p:normalViewPr>
  <p:slideViewPr>
    <p:cSldViewPr>
      <p:cViewPr varScale="1">
        <p:scale>
          <a:sx n="102" d="100"/>
          <a:sy n="102" d="100"/>
        </p:scale>
        <p:origin x="1626" y="102"/>
      </p:cViewPr>
      <p:guideLst>
        <p:guide pos="358"/>
        <p:guide pos="3216"/>
        <p:guide pos="6074"/>
        <p:guide orient="horz" pos="462"/>
      </p:guideLst>
    </p:cSldViewPr>
  </p:slideViewPr>
  <p:outlineViewPr>
    <p:cViewPr>
      <p:scale>
        <a:sx n="33" d="100"/>
        <a:sy n="33" d="100"/>
      </p:scale>
      <p:origin x="0" y="3655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-13672"/>
    </p:cViewPr>
  </p:sorterViewPr>
  <p:notesViewPr>
    <p:cSldViewPr>
      <p:cViewPr varScale="1">
        <p:scale>
          <a:sx n="63" d="100"/>
          <a:sy n="63" d="100"/>
        </p:scale>
        <p:origin x="-2982" y="-114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44813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119" tIns="46059" rIns="92119" bIns="46059" numCol="1" anchor="t" anchorCtr="0" compatLnSpc="1">
            <a:prstTxWarp prst="textNoShape">
              <a:avLst/>
            </a:prstTxWarp>
          </a:bodyPr>
          <a:lstStyle>
            <a:lvl1pPr defTabSz="922493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863" y="3"/>
            <a:ext cx="2944812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119" tIns="46059" rIns="92119" bIns="46059" numCol="1" anchor="t" anchorCtr="0" compatLnSpc="1">
            <a:prstTxWarp prst="textNoShape">
              <a:avLst/>
            </a:prstTxWarp>
          </a:bodyPr>
          <a:lstStyle>
            <a:lvl1pPr algn="r" defTabSz="922493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28165"/>
            <a:ext cx="2944813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119" tIns="46059" rIns="92119" bIns="46059" numCol="1" anchor="b" anchorCtr="0" compatLnSpc="1">
            <a:prstTxWarp prst="textNoShape">
              <a:avLst/>
            </a:prstTxWarp>
          </a:bodyPr>
          <a:lstStyle>
            <a:lvl1pPr defTabSz="922493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28165"/>
            <a:ext cx="2944812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119" tIns="46059" rIns="92119" bIns="46059" numCol="1" anchor="b" anchorCtr="0" compatLnSpc="1">
            <a:prstTxWarp prst="textNoShape">
              <a:avLst/>
            </a:prstTxWarp>
          </a:bodyPr>
          <a:lstStyle>
            <a:lvl1pPr algn="r" defTabSz="922493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fld id="{51F0EB2B-03C8-44B1-9197-6AC584BB25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59790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44813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119" tIns="46059" rIns="92119" bIns="46059" numCol="1" anchor="t" anchorCtr="0" compatLnSpc="1">
            <a:prstTxWarp prst="textNoShape">
              <a:avLst/>
            </a:prstTxWarp>
          </a:bodyPr>
          <a:lstStyle>
            <a:lvl1pPr defTabSz="922493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3"/>
            <a:ext cx="2944812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119" tIns="46059" rIns="92119" bIns="46059" numCol="1" anchor="t" anchorCtr="0" compatLnSpc="1">
            <a:prstTxWarp prst="textNoShape">
              <a:avLst/>
            </a:prstTxWarp>
          </a:bodyPr>
          <a:lstStyle>
            <a:lvl1pPr algn="r" defTabSz="922493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2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8" y="4714877"/>
            <a:ext cx="4987925" cy="4467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119" tIns="46059" rIns="92119" bIns="460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28165"/>
            <a:ext cx="2944813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119" tIns="46059" rIns="92119" bIns="46059" numCol="1" anchor="b" anchorCtr="0" compatLnSpc="1">
            <a:prstTxWarp prst="textNoShape">
              <a:avLst/>
            </a:prstTxWarp>
          </a:bodyPr>
          <a:lstStyle>
            <a:lvl1pPr defTabSz="922493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8165"/>
            <a:ext cx="2944812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119" tIns="46059" rIns="92119" bIns="46059" numCol="1" anchor="b" anchorCtr="0" compatLnSpc="1">
            <a:prstTxWarp prst="textNoShape">
              <a:avLst/>
            </a:prstTxWarp>
          </a:bodyPr>
          <a:lstStyle>
            <a:lvl1pPr algn="r" defTabSz="922493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fld id="{FCF9CC7A-F667-45F9-B5A8-20526653BAF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875661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68425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5625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3021" algn="l" defTabSz="91320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9624" algn="l" defTabSz="91320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6225" algn="l" defTabSz="91320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2831" algn="l" defTabSz="91320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2525" cy="3721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65AB6-3064-4E63-BBB9-A6C2EB8E0AF7}" type="slidenum">
              <a:rPr lang="zh-TW" altLang="en-US" smtClean="0">
                <a:solidFill>
                  <a:prstClr val="black"/>
                </a:solidFill>
              </a:rPr>
              <a:pPr/>
              <a:t>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036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0" y="5413226"/>
            <a:ext cx="10210800" cy="763588"/>
          </a:xfrm>
          <a:prstGeom prst="rect">
            <a:avLst/>
          </a:prstGeom>
          <a:solidFill>
            <a:srgbClr val="338D85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69350" tIns="34676" rIns="69350" bIns="34676" anchor="ctr"/>
          <a:lstStyle/>
          <a:p>
            <a:pPr algn="ctr" eaLnBrk="0" hangingPunct="0">
              <a:defRPr/>
            </a:pPr>
            <a:endParaRPr kumimoji="0" lang="zh-TW" altLang="en-US" sz="1820" b="1">
              <a:solidFill>
                <a:srgbClr val="000000"/>
              </a:solidFill>
              <a:latin typeface="Verdana" pitchFamily="34" charset="0"/>
              <a:ea typeface="標楷體"/>
            </a:endParaRP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9014725" y="5413226"/>
            <a:ext cx="1196076" cy="763588"/>
          </a:xfrm>
          <a:prstGeom prst="rect">
            <a:avLst/>
          </a:prstGeom>
          <a:solidFill>
            <a:srgbClr val="6AA83A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69350" tIns="34676" rIns="69350" bIns="34676" anchor="ctr"/>
          <a:lstStyle/>
          <a:p>
            <a:pPr algn="ctr" eaLnBrk="0" hangingPunct="0">
              <a:defRPr/>
            </a:pPr>
            <a:endParaRPr kumimoji="0" lang="zh-TW" altLang="en-US" sz="1820" b="1">
              <a:solidFill>
                <a:srgbClr val="000000"/>
              </a:solidFill>
              <a:latin typeface="Verdana" pitchFamily="34" charset="0"/>
              <a:ea typeface="標楷體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6176814"/>
            <a:ext cx="10210800" cy="381444"/>
          </a:xfrm>
          <a:prstGeom prst="rect">
            <a:avLst/>
          </a:prstGeom>
          <a:solidFill>
            <a:srgbClr val="80B8B3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69350" tIns="34676" rIns="69350" bIns="34676" anchor="ctr"/>
          <a:lstStyle/>
          <a:p>
            <a:pPr algn="ctr" eaLnBrk="0" hangingPunct="0">
              <a:defRPr/>
            </a:pPr>
            <a:endParaRPr kumimoji="0" lang="zh-TW" altLang="en-US" sz="1820" b="1">
              <a:solidFill>
                <a:srgbClr val="000000"/>
              </a:solidFill>
              <a:latin typeface="Verdana" pitchFamily="34" charset="0"/>
              <a:ea typeface="標楷體"/>
            </a:endParaRPr>
          </a:p>
        </p:txBody>
      </p:sp>
      <p:sp>
        <p:nvSpPr>
          <p:cNvPr id="10" name="Rectangle 8"/>
          <p:cNvSpPr>
            <a:spLocks noChangeArrowheads="1"/>
          </p:cNvSpPr>
          <p:nvPr userDrawn="1"/>
        </p:nvSpPr>
        <p:spPr bwMode="auto">
          <a:xfrm>
            <a:off x="9014725" y="6176814"/>
            <a:ext cx="1196076" cy="381444"/>
          </a:xfrm>
          <a:prstGeom prst="rect">
            <a:avLst/>
          </a:prstGeom>
          <a:solidFill>
            <a:srgbClr val="66AAA4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69350" tIns="34676" rIns="69350" bIns="34676" anchor="ctr"/>
          <a:lstStyle/>
          <a:p>
            <a:pPr algn="ctr" eaLnBrk="0" hangingPunct="0">
              <a:defRPr/>
            </a:pPr>
            <a:endParaRPr kumimoji="0" lang="zh-TW" altLang="en-US" sz="1820" b="1">
              <a:solidFill>
                <a:srgbClr val="000000"/>
              </a:solidFill>
              <a:latin typeface="Verdana" pitchFamily="34" charset="0"/>
              <a:ea typeface="標楷體"/>
            </a:endParaRPr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auto">
          <a:xfrm>
            <a:off x="0" y="1"/>
            <a:ext cx="10181964" cy="5560118"/>
          </a:xfrm>
          <a:prstGeom prst="rect">
            <a:avLst/>
          </a:prstGeom>
          <a:solidFill>
            <a:srgbClr val="007167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69350" tIns="34676" rIns="69350" bIns="34676" anchor="ctr"/>
          <a:lstStyle/>
          <a:p>
            <a:pPr algn="ctr" eaLnBrk="0" hangingPunct="0">
              <a:defRPr/>
            </a:pPr>
            <a:endParaRPr kumimoji="0" lang="zh-TW" altLang="en-US" sz="1820" b="1" dirty="0">
              <a:solidFill>
                <a:srgbClr val="000000"/>
              </a:solidFill>
              <a:latin typeface="Verdana" pitchFamily="34" charset="0"/>
              <a:ea typeface="標楷體"/>
            </a:endParaRPr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9014725" y="-394"/>
            <a:ext cx="1196076" cy="5560118"/>
          </a:xfrm>
          <a:prstGeom prst="rect">
            <a:avLst/>
          </a:prstGeom>
          <a:solidFill>
            <a:srgbClr val="197F76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69350" tIns="34676" rIns="69350" bIns="34676" anchor="ctr"/>
          <a:lstStyle/>
          <a:p>
            <a:pPr algn="ctr" eaLnBrk="0" hangingPunct="0">
              <a:defRPr/>
            </a:pPr>
            <a:endParaRPr kumimoji="0" lang="zh-TW" altLang="en-US" sz="1820" b="1">
              <a:solidFill>
                <a:srgbClr val="000000"/>
              </a:solidFill>
              <a:latin typeface="Verdana" pitchFamily="34" charset="0"/>
              <a:ea typeface="標楷體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9014725" y="6558258"/>
            <a:ext cx="1196076" cy="1099845"/>
          </a:xfrm>
          <a:prstGeom prst="rect">
            <a:avLst/>
          </a:prstGeom>
          <a:solidFill>
            <a:srgbClr val="CCE3E1"/>
          </a:solidFill>
          <a:ln w="9525">
            <a:noFill/>
            <a:miter lim="800000"/>
            <a:headEnd/>
            <a:tailEnd/>
          </a:ln>
          <a:effectLst/>
        </p:spPr>
        <p:txBody>
          <a:bodyPr lIns="69350" tIns="34676" rIns="69350" bIns="34676" anchor="ctr"/>
          <a:lstStyle/>
          <a:p>
            <a:pPr algn="ctr" eaLnBrk="0" hangingPunct="0">
              <a:defRPr/>
            </a:pPr>
            <a:endParaRPr kumimoji="0" lang="zh-TW" altLang="en-US" sz="1820" b="1">
              <a:solidFill>
                <a:srgbClr val="000000"/>
              </a:solidFill>
              <a:latin typeface="Verdana" pitchFamily="34" charset="0"/>
              <a:ea typeface="標楷體"/>
            </a:endParaRPr>
          </a:p>
        </p:txBody>
      </p:sp>
      <p:sp>
        <p:nvSpPr>
          <p:cNvPr id="1453066" name="Presentation Title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1307835" y="4114601"/>
            <a:ext cx="7593568" cy="509739"/>
          </a:xfrm>
        </p:spPr>
        <p:txBody>
          <a:bodyPr lIns="88626" tIns="44315" rIns="88626" bIns="44315" anchor="b">
            <a:spAutoFit/>
          </a:bodyPr>
          <a:lstStyle>
            <a:lvl1pPr algn="ctr">
              <a:defRPr sz="2731" b="1" noProof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noProof="1"/>
          </a:p>
        </p:txBody>
      </p:sp>
      <p:sp>
        <p:nvSpPr>
          <p:cNvPr id="1453067" name="Sub Title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293758" y="5630286"/>
            <a:ext cx="7599826" cy="322957"/>
          </a:xfrm>
        </p:spPr>
        <p:txBody>
          <a:bodyPr lIns="88626" tIns="44315" rIns="88626" bIns="44315" anchor="ctr">
            <a:spAutoFit/>
          </a:bodyPr>
          <a:lstStyle>
            <a:lvl1pPr marL="0" indent="0" algn="r">
              <a:spcBef>
                <a:spcPct val="0"/>
              </a:spcBef>
              <a:buFont typeface="Verdana" pitchFamily="34" charset="0"/>
              <a:buNone/>
              <a:defRPr sz="1517" noProof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noProof="1"/>
          </a:p>
        </p:txBody>
      </p:sp>
      <p:pic>
        <p:nvPicPr>
          <p:cNvPr id="13" name="圖片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15728" r="3279" b="21069"/>
          <a:stretch/>
        </p:blipFill>
        <p:spPr>
          <a:xfrm>
            <a:off x="64840" y="6727604"/>
            <a:ext cx="4184464" cy="79208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5" name="矩形 4"/>
          <p:cNvSpPr/>
          <p:nvPr userDrawn="1"/>
        </p:nvSpPr>
        <p:spPr bwMode="auto">
          <a:xfrm>
            <a:off x="0" y="0"/>
            <a:ext cx="10210800" cy="6781378"/>
          </a:xfrm>
          <a:prstGeom prst="rect">
            <a:avLst/>
          </a:prstGeom>
          <a:solidFill>
            <a:schemeClr val="tx2"/>
          </a:solidFill>
          <a:ln w="12700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6" name="橢圓 5"/>
          <p:cNvSpPr/>
          <p:nvPr userDrawn="1"/>
        </p:nvSpPr>
        <p:spPr bwMode="auto">
          <a:xfrm>
            <a:off x="9403962" y="7205663"/>
            <a:ext cx="360000" cy="360000"/>
          </a:xfrm>
          <a:prstGeom prst="ellipse">
            <a:avLst/>
          </a:prstGeom>
          <a:solidFill>
            <a:srgbClr val="73B1AB"/>
          </a:solidFill>
          <a:ln w="12700" cap="rnd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7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9469313" y="7285434"/>
            <a:ext cx="215201" cy="191685"/>
          </a:xfrm>
        </p:spPr>
        <p:txBody>
          <a:bodyPr/>
          <a:lstStyle>
            <a:lvl1pPr algn="ctr" eaLnBrk="1" hangingPunct="1">
              <a:defRPr kumimoji="1" sz="1000" b="1">
                <a:latin typeface="+mn-lt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‹#›</a:t>
            </a:fld>
            <a:endParaRPr lang="zh-TW" altLang="en-US" dirty="0"/>
          </a:p>
        </p:txBody>
      </p:sp>
      <p:pic>
        <p:nvPicPr>
          <p:cNvPr id="10" name="圖片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0" t="22351" r="5752" b="21318"/>
          <a:stretch/>
        </p:blipFill>
        <p:spPr>
          <a:xfrm>
            <a:off x="64840" y="7141418"/>
            <a:ext cx="2741232" cy="47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261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4920" y="166691"/>
            <a:ext cx="9217024" cy="757237"/>
          </a:xfrm>
        </p:spPr>
        <p:txBody>
          <a:bodyPr/>
          <a:lstStyle>
            <a:lvl1pPr>
              <a:defRPr sz="280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4920" y="1081089"/>
            <a:ext cx="8955478" cy="5538787"/>
          </a:xfrm>
        </p:spPr>
        <p:txBody>
          <a:bodyPr/>
          <a:lstStyle>
            <a:lvl1pPr>
              <a:defRPr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" name="矩形 5"/>
          <p:cNvSpPr/>
          <p:nvPr userDrawn="1"/>
        </p:nvSpPr>
        <p:spPr bwMode="auto">
          <a:xfrm>
            <a:off x="0" y="166691"/>
            <a:ext cx="640904" cy="1070071"/>
          </a:xfrm>
          <a:prstGeom prst="rect">
            <a:avLst/>
          </a:prstGeom>
          <a:gradFill flip="none" rotWithShape="1">
            <a:gsLst>
              <a:gs pos="0">
                <a:srgbClr val="73B1AB">
                  <a:shade val="30000"/>
                  <a:satMod val="115000"/>
                </a:srgbClr>
              </a:gs>
              <a:gs pos="50000">
                <a:srgbClr val="73B1AB">
                  <a:shade val="67500"/>
                  <a:satMod val="115000"/>
                </a:srgbClr>
              </a:gs>
              <a:gs pos="100000">
                <a:srgbClr val="73B1AB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rnd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7" name="橢圓 6"/>
          <p:cNvSpPr/>
          <p:nvPr userDrawn="1"/>
        </p:nvSpPr>
        <p:spPr bwMode="auto">
          <a:xfrm>
            <a:off x="9403962" y="7205663"/>
            <a:ext cx="360000" cy="360000"/>
          </a:xfrm>
          <a:prstGeom prst="ellipse">
            <a:avLst/>
          </a:prstGeom>
          <a:solidFill>
            <a:srgbClr val="73B1AB"/>
          </a:solidFill>
          <a:ln w="12700" cap="rnd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9469313" y="7285434"/>
            <a:ext cx="215201" cy="191685"/>
          </a:xfrm>
        </p:spPr>
        <p:txBody>
          <a:bodyPr/>
          <a:lstStyle>
            <a:lvl1pPr algn="ctr" eaLnBrk="1" hangingPunct="1">
              <a:defRPr kumimoji="1" sz="1000" b="1">
                <a:latin typeface="+mn-lt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‹#›</a:t>
            </a:fld>
            <a:endParaRPr lang="zh-TW" altLang="en-US" dirty="0"/>
          </a:p>
        </p:txBody>
      </p:sp>
      <p:pic>
        <p:nvPicPr>
          <p:cNvPr id="10" name="圖片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0" t="22351" r="5752" b="21318"/>
          <a:stretch/>
        </p:blipFill>
        <p:spPr>
          <a:xfrm>
            <a:off x="64840" y="7141418"/>
            <a:ext cx="2741232" cy="4797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分隔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 bwMode="auto">
          <a:xfrm>
            <a:off x="0" y="0"/>
            <a:ext cx="10210800" cy="6781378"/>
          </a:xfrm>
          <a:prstGeom prst="rect">
            <a:avLst/>
          </a:prstGeom>
          <a:solidFill>
            <a:schemeClr val="tx2"/>
          </a:solidFill>
          <a:ln w="12700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6" name="Line 15"/>
          <p:cNvSpPr>
            <a:spLocks noChangeShapeType="1"/>
          </p:cNvSpPr>
          <p:nvPr userDrawn="1"/>
        </p:nvSpPr>
        <p:spPr bwMode="auto">
          <a:xfrm flipV="1">
            <a:off x="1887373" y="3858965"/>
            <a:ext cx="7773825" cy="2282"/>
          </a:xfrm>
          <a:prstGeom prst="line">
            <a:avLst/>
          </a:prstGeom>
          <a:noFill/>
          <a:ln w="19050">
            <a:solidFill>
              <a:srgbClr val="006666"/>
            </a:solidFill>
            <a:round/>
            <a:headEnd/>
            <a:tailEnd/>
          </a:ln>
          <a:effectLst/>
        </p:spPr>
        <p:txBody>
          <a:bodyPr lIns="35495" tIns="35495" rIns="35495" bIns="35495" anchor="ctr"/>
          <a:lstStyle/>
          <a:p>
            <a:pPr algn="ctr" eaLnBrk="0" hangingPunct="0">
              <a:defRPr/>
            </a:pPr>
            <a:endParaRPr kumimoji="0" lang="zh-TW" altLang="en-US" sz="182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等腰三角形 6"/>
          <p:cNvSpPr/>
          <p:nvPr userDrawn="1"/>
        </p:nvSpPr>
        <p:spPr bwMode="auto">
          <a:xfrm rot="5400000">
            <a:off x="131108" y="3183757"/>
            <a:ext cx="1751793" cy="1350415"/>
          </a:xfrm>
          <a:prstGeom prst="triangle">
            <a:avLst/>
          </a:prstGeom>
          <a:solidFill>
            <a:srgbClr val="208584"/>
          </a:solidFill>
          <a:ln w="12700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8" name="等腰三角形 7"/>
          <p:cNvSpPr/>
          <p:nvPr userDrawn="1"/>
        </p:nvSpPr>
        <p:spPr bwMode="auto">
          <a:xfrm rot="5400000">
            <a:off x="242559" y="3183758"/>
            <a:ext cx="1751792" cy="1350415"/>
          </a:xfrm>
          <a:prstGeom prst="triangle">
            <a:avLst/>
          </a:prstGeom>
          <a:solidFill>
            <a:srgbClr val="80B8B3"/>
          </a:solidFill>
          <a:ln w="12700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9" name="等腰三角形 8"/>
          <p:cNvSpPr/>
          <p:nvPr userDrawn="1"/>
        </p:nvSpPr>
        <p:spPr bwMode="auto">
          <a:xfrm rot="5400000">
            <a:off x="365230" y="3183758"/>
            <a:ext cx="1751792" cy="1350415"/>
          </a:xfrm>
          <a:prstGeom prst="triangle">
            <a:avLst/>
          </a:prstGeom>
          <a:solidFill>
            <a:srgbClr val="99C6C2"/>
          </a:solidFill>
          <a:ln w="12700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8252" y="2820938"/>
            <a:ext cx="7722946" cy="757237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0" t="22351" r="5752" b="21318"/>
          <a:stretch/>
        </p:blipFill>
        <p:spPr>
          <a:xfrm>
            <a:off x="64840" y="7141418"/>
            <a:ext cx="2741232" cy="47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356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 userDrawn="1"/>
        </p:nvSpPr>
        <p:spPr bwMode="auto">
          <a:xfrm>
            <a:off x="8633792" y="0"/>
            <a:ext cx="1577008" cy="7141418"/>
          </a:xfrm>
          <a:prstGeom prst="rect">
            <a:avLst/>
          </a:prstGeom>
          <a:solidFill>
            <a:srgbClr val="99C6C2"/>
          </a:solidFill>
          <a:ln w="12700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0" name="矩形 19"/>
          <p:cNvSpPr/>
          <p:nvPr userDrawn="1"/>
        </p:nvSpPr>
        <p:spPr bwMode="auto">
          <a:xfrm>
            <a:off x="0" y="0"/>
            <a:ext cx="9010649" cy="7092950"/>
          </a:xfrm>
          <a:prstGeom prst="rect">
            <a:avLst/>
          </a:prstGeom>
          <a:solidFill>
            <a:srgbClr val="80B8B3"/>
          </a:solidFill>
          <a:ln w="12700" cap="rnd" cmpd="sng" algn="ctr">
            <a:solidFill>
              <a:srgbClr val="80B8B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9" name="內容版面配置區 18"/>
          <p:cNvSpPr>
            <a:spLocks noGrp="1"/>
          </p:cNvSpPr>
          <p:nvPr>
            <p:ph sz="quarter" idx="12"/>
          </p:nvPr>
        </p:nvSpPr>
        <p:spPr>
          <a:xfrm>
            <a:off x="1000945" y="2276251"/>
            <a:ext cx="8009706" cy="2592388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22" name="矩形 21"/>
          <p:cNvSpPr/>
          <p:nvPr userDrawn="1"/>
        </p:nvSpPr>
        <p:spPr bwMode="auto">
          <a:xfrm>
            <a:off x="-16817" y="6613822"/>
            <a:ext cx="9027466" cy="527596"/>
          </a:xfrm>
          <a:prstGeom prst="rect">
            <a:avLst/>
          </a:prstGeom>
          <a:solidFill>
            <a:srgbClr val="73B1AB"/>
          </a:solidFill>
          <a:ln w="12700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0" t="22351" r="5752" b="21318"/>
          <a:stretch/>
        </p:blipFill>
        <p:spPr>
          <a:xfrm>
            <a:off x="64840" y="7141418"/>
            <a:ext cx="2741232" cy="47971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035" name="Rectangle 3"/>
          <p:cNvSpPr>
            <a:spLocks noChangeArrowheads="1"/>
          </p:cNvSpPr>
          <p:nvPr userDrawn="1"/>
        </p:nvSpPr>
        <p:spPr bwMode="auto">
          <a:xfrm>
            <a:off x="0" y="6780216"/>
            <a:ext cx="10210800" cy="877887"/>
          </a:xfrm>
          <a:prstGeom prst="rect">
            <a:avLst/>
          </a:prstGeom>
          <a:solidFill>
            <a:srgbClr val="007C7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kumimoji="0" lang="zh-TW" altLang="en-US" sz="182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52036" name="Rectangle 4"/>
          <p:cNvSpPr>
            <a:spLocks noChangeArrowheads="1"/>
          </p:cNvSpPr>
          <p:nvPr userDrawn="1"/>
        </p:nvSpPr>
        <p:spPr bwMode="auto">
          <a:xfrm>
            <a:off x="9014355" y="6780216"/>
            <a:ext cx="1196445" cy="877887"/>
          </a:xfrm>
          <a:prstGeom prst="rect">
            <a:avLst/>
          </a:prstGeom>
          <a:solidFill>
            <a:srgbClr val="73B1A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kumimoji="0" lang="zh-TW" altLang="en-US" sz="182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52037" name="Rectangle 5"/>
          <p:cNvSpPr>
            <a:spLocks noChangeArrowheads="1"/>
          </p:cNvSpPr>
          <p:nvPr userDrawn="1"/>
        </p:nvSpPr>
        <p:spPr bwMode="auto">
          <a:xfrm>
            <a:off x="0" y="6780216"/>
            <a:ext cx="10210800" cy="315604"/>
          </a:xfrm>
          <a:prstGeom prst="rect">
            <a:avLst/>
          </a:prstGeom>
          <a:solidFill>
            <a:srgbClr val="80B8B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kumimoji="0" lang="zh-TW" altLang="en-US" sz="182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52038" name="Rectangle 6"/>
          <p:cNvSpPr>
            <a:spLocks noChangeArrowheads="1"/>
          </p:cNvSpPr>
          <p:nvPr userDrawn="1"/>
        </p:nvSpPr>
        <p:spPr bwMode="auto">
          <a:xfrm>
            <a:off x="9014355" y="6780216"/>
            <a:ext cx="1196445" cy="315604"/>
          </a:xfrm>
          <a:prstGeom prst="rect">
            <a:avLst/>
          </a:prstGeom>
          <a:solidFill>
            <a:srgbClr val="99C6C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kumimoji="0" lang="zh-TW" altLang="en-US" sz="182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317" name="Title1"/>
          <p:cNvSpPr>
            <a:spLocks noGrp="1" noChangeArrowheads="1"/>
          </p:cNvSpPr>
          <p:nvPr>
            <p:ph type="title"/>
            <p:custDataLst>
              <p:tags r:id="rId7"/>
            </p:custDataLst>
          </p:nvPr>
        </p:nvSpPr>
        <p:spPr bwMode="gray">
          <a:xfrm>
            <a:off x="313069" y="166691"/>
            <a:ext cx="9867229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71995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zh-TW" altLang="zh-TW" noProof="1"/>
          </a:p>
        </p:txBody>
      </p:sp>
      <p:sp>
        <p:nvSpPr>
          <p:cNvPr id="133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13068" y="1081089"/>
            <a:ext cx="9427330" cy="553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797" tIns="46797" rIns="46797" bIns="467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1"/>
              <a:t>Click to edit master</a:t>
            </a:r>
            <a:r>
              <a:rPr lang="en-CA" altLang="zh-CN"/>
              <a:t> </a:t>
            </a:r>
            <a:r>
              <a:rPr lang="en-CA" altLang="zh-TW" noProof="1"/>
              <a:t>text styles</a:t>
            </a:r>
          </a:p>
          <a:p>
            <a:pPr lvl="1"/>
            <a:r>
              <a:rPr lang="en-CA" altLang="zh-TW" noProof="1"/>
              <a:t>Second level</a:t>
            </a:r>
          </a:p>
          <a:p>
            <a:pPr lvl="2"/>
            <a:r>
              <a:rPr lang="en-CA" altLang="zh-TW" noProof="1"/>
              <a:t>Third level</a:t>
            </a:r>
            <a:endParaRPr lang="en-CA" altLang="zh-CN"/>
          </a:p>
          <a:p>
            <a:pPr lvl="3"/>
            <a:r>
              <a:rPr lang="en-CA" altLang="zh-CN"/>
              <a:t>Fourth level</a:t>
            </a:r>
            <a:endParaRPr lang="en-CA" altLang="zh-TW" noProof="1"/>
          </a:p>
        </p:txBody>
      </p:sp>
      <p:sp>
        <p:nvSpPr>
          <p:cNvPr id="145204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06000" y="7205663"/>
            <a:ext cx="33072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44315" rIns="0" bIns="44315" numCol="1" anchor="ctr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758" b="0" noProof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932FC0CD-389F-4333-AE6B-8DDAFE9A19AF}" type="slidenum">
              <a:rPr lang="en-US" altLang="zh-TW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452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902133" y="7218366"/>
            <a:ext cx="14963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44315" rIns="0" bIns="44315" numCol="1" anchor="ctr" anchorCtr="0" compatLnSpc="1">
            <a:prstTxWarp prst="textNoShape">
              <a:avLst/>
            </a:prstTxWarp>
          </a:bodyPr>
          <a:lstStyle>
            <a:lvl2pPr lvl="1" algn="r" eaLnBrk="0" hangingPunct="0">
              <a:defRPr kumimoji="0" sz="607" noProof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</a:lstStyle>
          <a:p>
            <a:pPr lvl="1"/>
            <a:endParaRPr lang="zh-TW" altLang="zh-TW"/>
          </a:p>
        </p:txBody>
      </p:sp>
      <p:sp>
        <p:nvSpPr>
          <p:cNvPr id="1452045" name="Notes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13068" y="6657231"/>
            <a:ext cx="6445968" cy="11663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 anchor="b">
            <a:spAutoFit/>
          </a:bodyPr>
          <a:lstStyle/>
          <a:p>
            <a:pPr defTabSz="668213" eaLnBrk="0" fontAlgn="t" hangingPunct="0">
              <a:defRPr/>
            </a:pPr>
            <a:endParaRPr kumimoji="0" lang="zh-TW" altLang="en-US" sz="758" noProof="1">
              <a:solidFill>
                <a:srgbClr val="000000"/>
              </a:solidFill>
              <a:latin typeface="Verdana" pitchFamily="34" charset="0"/>
              <a:ea typeface="標楷體"/>
            </a:endParaRPr>
          </a:p>
        </p:txBody>
      </p:sp>
      <p:sp>
        <p:nvSpPr>
          <p:cNvPr id="1452047" name="Line 15"/>
          <p:cNvSpPr>
            <a:spLocks noChangeShapeType="1"/>
          </p:cNvSpPr>
          <p:nvPr/>
        </p:nvSpPr>
        <p:spPr bwMode="auto">
          <a:xfrm>
            <a:off x="216118" y="1006475"/>
            <a:ext cx="9785826" cy="27296"/>
          </a:xfrm>
          <a:prstGeom prst="line">
            <a:avLst/>
          </a:prstGeom>
          <a:noFill/>
          <a:ln w="19050">
            <a:solidFill>
              <a:srgbClr val="006666"/>
            </a:solidFill>
            <a:round/>
            <a:headEnd/>
            <a:tailEnd/>
          </a:ln>
          <a:effectLst/>
        </p:spPr>
        <p:txBody>
          <a:bodyPr lIns="35495" tIns="35495" rIns="35495" bIns="35495" anchor="ctr"/>
          <a:lstStyle/>
          <a:p>
            <a:pPr algn="ctr" eaLnBrk="0" hangingPunct="0">
              <a:defRPr/>
            </a:pPr>
            <a:endParaRPr kumimoji="0" lang="zh-TW" altLang="en-US" sz="182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65" r:id="rId1"/>
    <p:sldLayoutId id="2147484670" r:id="rId2"/>
    <p:sldLayoutId id="2147484666" r:id="rId3"/>
    <p:sldLayoutId id="2147484669" r:id="rId4"/>
    <p:sldLayoutId id="2147484668" r:id="rId5"/>
  </p:sldLayoutIdLst>
  <p:hf hdr="0" ftr="0" dt="0"/>
  <p:txStyles>
    <p:titleStyle>
      <a:lvl1pPr algn="l" defTabSz="667060" rtl="0" eaLnBrk="0" fontAlgn="base" hangingPunct="0">
        <a:spcBef>
          <a:spcPct val="0"/>
        </a:spcBef>
        <a:spcAft>
          <a:spcPct val="0"/>
        </a:spcAft>
        <a:defRPr sz="2427" b="1">
          <a:solidFill>
            <a:srgbClr val="006666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  <a:lvl2pPr algn="l" defTabSz="667060" rtl="0" eaLnBrk="0" fontAlgn="base" hangingPunct="0">
        <a:spcBef>
          <a:spcPct val="0"/>
        </a:spcBef>
        <a:spcAft>
          <a:spcPct val="0"/>
        </a:spcAft>
        <a:defRPr sz="2427" b="1">
          <a:solidFill>
            <a:srgbClr val="006666"/>
          </a:solidFill>
          <a:latin typeface="Arial Narrow" pitchFamily="34" charset="0"/>
          <a:ea typeface="標楷體" pitchFamily="65" charset="-120"/>
        </a:defRPr>
      </a:lvl2pPr>
      <a:lvl3pPr algn="l" defTabSz="667060" rtl="0" eaLnBrk="0" fontAlgn="base" hangingPunct="0">
        <a:spcBef>
          <a:spcPct val="0"/>
        </a:spcBef>
        <a:spcAft>
          <a:spcPct val="0"/>
        </a:spcAft>
        <a:defRPr sz="2427" b="1">
          <a:solidFill>
            <a:srgbClr val="006666"/>
          </a:solidFill>
          <a:latin typeface="Arial Narrow" pitchFamily="34" charset="0"/>
          <a:ea typeface="標楷體" pitchFamily="65" charset="-120"/>
        </a:defRPr>
      </a:lvl3pPr>
      <a:lvl4pPr algn="l" defTabSz="667060" rtl="0" eaLnBrk="0" fontAlgn="base" hangingPunct="0">
        <a:spcBef>
          <a:spcPct val="0"/>
        </a:spcBef>
        <a:spcAft>
          <a:spcPct val="0"/>
        </a:spcAft>
        <a:defRPr sz="2427" b="1">
          <a:solidFill>
            <a:srgbClr val="006666"/>
          </a:solidFill>
          <a:latin typeface="Arial Narrow" pitchFamily="34" charset="0"/>
          <a:ea typeface="標楷體" pitchFamily="65" charset="-120"/>
        </a:defRPr>
      </a:lvl4pPr>
      <a:lvl5pPr algn="l" defTabSz="667060" rtl="0" eaLnBrk="0" fontAlgn="base" hangingPunct="0">
        <a:spcBef>
          <a:spcPct val="0"/>
        </a:spcBef>
        <a:spcAft>
          <a:spcPct val="0"/>
        </a:spcAft>
        <a:defRPr sz="2427" b="1">
          <a:solidFill>
            <a:srgbClr val="006666"/>
          </a:solidFill>
          <a:latin typeface="Arial Narrow" pitchFamily="34" charset="0"/>
          <a:ea typeface="標楷體" pitchFamily="65" charset="-120"/>
        </a:defRPr>
      </a:lvl5pPr>
      <a:lvl6pPr marL="346748" algn="l" defTabSz="668213" rtl="0" eaLnBrk="0" fontAlgn="base" hangingPunct="0">
        <a:spcBef>
          <a:spcPct val="0"/>
        </a:spcBef>
        <a:spcAft>
          <a:spcPct val="0"/>
        </a:spcAft>
        <a:defRPr sz="2427" b="1">
          <a:solidFill>
            <a:srgbClr val="006666"/>
          </a:solidFill>
          <a:latin typeface="Arial Narrow" pitchFamily="34" charset="0"/>
          <a:ea typeface="標楷體" pitchFamily="65" charset="-120"/>
        </a:defRPr>
      </a:lvl6pPr>
      <a:lvl7pPr marL="693495" algn="l" defTabSz="668213" rtl="0" eaLnBrk="0" fontAlgn="base" hangingPunct="0">
        <a:spcBef>
          <a:spcPct val="0"/>
        </a:spcBef>
        <a:spcAft>
          <a:spcPct val="0"/>
        </a:spcAft>
        <a:defRPr sz="2427" b="1">
          <a:solidFill>
            <a:srgbClr val="006666"/>
          </a:solidFill>
          <a:latin typeface="Arial Narrow" pitchFamily="34" charset="0"/>
          <a:ea typeface="標楷體" pitchFamily="65" charset="-120"/>
        </a:defRPr>
      </a:lvl7pPr>
      <a:lvl8pPr marL="1040243" algn="l" defTabSz="668213" rtl="0" eaLnBrk="0" fontAlgn="base" hangingPunct="0">
        <a:spcBef>
          <a:spcPct val="0"/>
        </a:spcBef>
        <a:spcAft>
          <a:spcPct val="0"/>
        </a:spcAft>
        <a:defRPr sz="2427" b="1">
          <a:solidFill>
            <a:srgbClr val="006666"/>
          </a:solidFill>
          <a:latin typeface="Arial Narrow" pitchFamily="34" charset="0"/>
          <a:ea typeface="標楷體" pitchFamily="65" charset="-120"/>
        </a:defRPr>
      </a:lvl8pPr>
      <a:lvl9pPr marL="1386992" algn="l" defTabSz="668213" rtl="0" eaLnBrk="0" fontAlgn="base" hangingPunct="0">
        <a:spcBef>
          <a:spcPct val="0"/>
        </a:spcBef>
        <a:spcAft>
          <a:spcPct val="0"/>
        </a:spcAft>
        <a:defRPr sz="2427" b="1">
          <a:solidFill>
            <a:srgbClr val="006666"/>
          </a:solidFill>
          <a:latin typeface="Arial Narrow" pitchFamily="34" charset="0"/>
          <a:ea typeface="標楷體" pitchFamily="65" charset="-120"/>
        </a:defRPr>
      </a:lvl9pPr>
    </p:titleStyle>
    <p:bodyStyle>
      <a:lvl1pPr marL="204694" indent="-204694" algn="l" defTabSz="742917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Font typeface="Verdana" pitchFamily="34" charset="0"/>
        <a:buChar char="•"/>
        <a:defRPr sz="1820" b="1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434673" indent="-89102" algn="l" defTabSz="742917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-"/>
        <a:defRPr sz="1669" b="1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</a:defRPr>
      </a:lvl2pPr>
      <a:lvl3pPr marL="797100" indent="-216734" algn="l" defTabSz="742917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Marlett" pitchFamily="2" charset="2"/>
        <a:buChar char="8"/>
        <a:defRPr sz="1517" b="1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</a:defRPr>
      </a:lvl3pPr>
      <a:lvl4pPr marL="1098120" indent="-155327" algn="l" defTabSz="742917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-"/>
        <a:defRPr b="1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</a:defRPr>
      </a:lvl4pPr>
      <a:lvl5pPr marL="1635140" indent="-256469" algn="l" defTabSz="742917" rtl="0" eaLnBrk="0" fontAlgn="base" hangingPunct="0">
        <a:spcBef>
          <a:spcPct val="0"/>
        </a:spcBef>
        <a:spcAft>
          <a:spcPct val="0"/>
        </a:spcAft>
        <a:buClr>
          <a:srgbClr val="FFFF66"/>
        </a:buClr>
        <a:buFont typeface="Marlett" pitchFamily="2" charset="2"/>
        <a:buChar char="8"/>
        <a:defRPr sz="1820">
          <a:solidFill>
            <a:schemeClr val="bg1"/>
          </a:solidFill>
          <a:latin typeface="Verdana" pitchFamily="34" charset="0"/>
          <a:ea typeface="+mn-ea"/>
        </a:defRPr>
      </a:lvl5pPr>
      <a:lvl6pPr marL="1982965" indent="-257654" algn="l" defTabSz="744062" rtl="0" eaLnBrk="0" fontAlgn="base" hangingPunct="0">
        <a:spcBef>
          <a:spcPct val="0"/>
        </a:spcBef>
        <a:spcAft>
          <a:spcPct val="0"/>
        </a:spcAft>
        <a:buClr>
          <a:srgbClr val="FFFF66"/>
        </a:buClr>
        <a:buFont typeface="Marlett" pitchFamily="2" charset="2"/>
        <a:buChar char="8"/>
        <a:defRPr sz="1820">
          <a:solidFill>
            <a:schemeClr val="bg1"/>
          </a:solidFill>
          <a:latin typeface="Verdana" pitchFamily="34" charset="0"/>
          <a:ea typeface="+mn-ea"/>
        </a:defRPr>
      </a:lvl6pPr>
      <a:lvl7pPr marL="2329712" indent="-257654" algn="l" defTabSz="744062" rtl="0" eaLnBrk="0" fontAlgn="base" hangingPunct="0">
        <a:spcBef>
          <a:spcPct val="0"/>
        </a:spcBef>
        <a:spcAft>
          <a:spcPct val="0"/>
        </a:spcAft>
        <a:buClr>
          <a:srgbClr val="FFFF66"/>
        </a:buClr>
        <a:buFont typeface="Marlett" pitchFamily="2" charset="2"/>
        <a:buChar char="8"/>
        <a:defRPr sz="1820">
          <a:solidFill>
            <a:schemeClr val="bg1"/>
          </a:solidFill>
          <a:latin typeface="Verdana" pitchFamily="34" charset="0"/>
          <a:ea typeface="+mn-ea"/>
        </a:defRPr>
      </a:lvl7pPr>
      <a:lvl8pPr marL="2676461" indent="-257654" algn="l" defTabSz="744062" rtl="0" eaLnBrk="0" fontAlgn="base" hangingPunct="0">
        <a:spcBef>
          <a:spcPct val="0"/>
        </a:spcBef>
        <a:spcAft>
          <a:spcPct val="0"/>
        </a:spcAft>
        <a:buClr>
          <a:srgbClr val="FFFF66"/>
        </a:buClr>
        <a:buFont typeface="Marlett" pitchFamily="2" charset="2"/>
        <a:buChar char="8"/>
        <a:defRPr sz="1820">
          <a:solidFill>
            <a:schemeClr val="bg1"/>
          </a:solidFill>
          <a:latin typeface="Verdana" pitchFamily="34" charset="0"/>
          <a:ea typeface="+mn-ea"/>
        </a:defRPr>
      </a:lvl8pPr>
      <a:lvl9pPr marL="3023209" indent="-257654" algn="l" defTabSz="744062" rtl="0" eaLnBrk="0" fontAlgn="base" hangingPunct="0">
        <a:spcBef>
          <a:spcPct val="0"/>
        </a:spcBef>
        <a:spcAft>
          <a:spcPct val="0"/>
        </a:spcAft>
        <a:buClr>
          <a:srgbClr val="FFFF66"/>
        </a:buClr>
        <a:buFont typeface="Marlett" pitchFamily="2" charset="2"/>
        <a:buChar char="8"/>
        <a:defRPr sz="1820">
          <a:solidFill>
            <a:schemeClr val="bg1"/>
          </a:solidFill>
          <a:latin typeface="Verdana" pitchFamily="34" charset="0"/>
          <a:ea typeface="+mn-ea"/>
        </a:defRPr>
      </a:lvl9pPr>
    </p:bodyStyle>
    <p:otherStyle>
      <a:defPPr>
        <a:defRPr lang="zh-TW"/>
      </a:defPPr>
      <a:lvl1pPr marL="0" algn="l" defTabSz="693495" rtl="0" eaLnBrk="1" latinLnBrk="0" hangingPunct="1">
        <a:defRPr sz="1365" kern="1200">
          <a:solidFill>
            <a:schemeClr val="tx1"/>
          </a:solidFill>
          <a:latin typeface="+mn-lt"/>
          <a:ea typeface="+mn-ea"/>
          <a:cs typeface="+mn-cs"/>
        </a:defRPr>
      </a:lvl1pPr>
      <a:lvl2pPr marL="346748" algn="l" defTabSz="693495" rtl="0" eaLnBrk="1" latinLnBrk="0" hangingPunct="1">
        <a:defRPr sz="1365" kern="1200">
          <a:solidFill>
            <a:schemeClr val="tx1"/>
          </a:solidFill>
          <a:latin typeface="+mn-lt"/>
          <a:ea typeface="+mn-ea"/>
          <a:cs typeface="+mn-cs"/>
        </a:defRPr>
      </a:lvl2pPr>
      <a:lvl3pPr marL="693495" algn="l" defTabSz="693495" rtl="0" eaLnBrk="1" latinLnBrk="0" hangingPunct="1">
        <a:defRPr sz="1365" kern="1200">
          <a:solidFill>
            <a:schemeClr val="tx1"/>
          </a:solidFill>
          <a:latin typeface="+mn-lt"/>
          <a:ea typeface="+mn-ea"/>
          <a:cs typeface="+mn-cs"/>
        </a:defRPr>
      </a:lvl3pPr>
      <a:lvl4pPr marL="1040243" algn="l" defTabSz="693495" rtl="0" eaLnBrk="1" latinLnBrk="0" hangingPunct="1">
        <a:defRPr sz="1365" kern="1200">
          <a:solidFill>
            <a:schemeClr val="tx1"/>
          </a:solidFill>
          <a:latin typeface="+mn-lt"/>
          <a:ea typeface="+mn-ea"/>
          <a:cs typeface="+mn-cs"/>
        </a:defRPr>
      </a:lvl4pPr>
      <a:lvl5pPr marL="1386992" algn="l" defTabSz="693495" rtl="0" eaLnBrk="1" latinLnBrk="0" hangingPunct="1">
        <a:defRPr sz="1365" kern="1200">
          <a:solidFill>
            <a:schemeClr val="tx1"/>
          </a:solidFill>
          <a:latin typeface="+mn-lt"/>
          <a:ea typeface="+mn-ea"/>
          <a:cs typeface="+mn-cs"/>
        </a:defRPr>
      </a:lvl5pPr>
      <a:lvl6pPr marL="1733739" algn="l" defTabSz="693495" rtl="0" eaLnBrk="1" latinLnBrk="0" hangingPunct="1">
        <a:defRPr sz="1365" kern="1200">
          <a:solidFill>
            <a:schemeClr val="tx1"/>
          </a:solidFill>
          <a:latin typeface="+mn-lt"/>
          <a:ea typeface="+mn-ea"/>
          <a:cs typeface="+mn-cs"/>
        </a:defRPr>
      </a:lvl6pPr>
      <a:lvl7pPr marL="2080487" algn="l" defTabSz="693495" rtl="0" eaLnBrk="1" latinLnBrk="0" hangingPunct="1">
        <a:defRPr sz="1365" kern="1200">
          <a:solidFill>
            <a:schemeClr val="tx1"/>
          </a:solidFill>
          <a:latin typeface="+mn-lt"/>
          <a:ea typeface="+mn-ea"/>
          <a:cs typeface="+mn-cs"/>
        </a:defRPr>
      </a:lvl7pPr>
      <a:lvl8pPr marL="2427236" algn="l" defTabSz="693495" rtl="0" eaLnBrk="1" latinLnBrk="0" hangingPunct="1">
        <a:defRPr sz="1365" kern="1200">
          <a:solidFill>
            <a:schemeClr val="tx1"/>
          </a:solidFill>
          <a:latin typeface="+mn-lt"/>
          <a:ea typeface="+mn-ea"/>
          <a:cs typeface="+mn-cs"/>
        </a:defRPr>
      </a:lvl8pPr>
      <a:lvl9pPr marL="2773982" algn="l" defTabSz="693495" rtl="0" eaLnBrk="1" latinLnBrk="0" hangingPunct="1">
        <a:defRPr sz="13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C9E3D939-8AFE-26B1-24C9-ACA2B01F157A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1649016" y="3397002"/>
            <a:ext cx="7056784" cy="109812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6000" spc="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會計室業務宣導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6200118" y="5824809"/>
            <a:ext cx="2781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800" b="1" spc="225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三德樓九樓國際會議廳</a:t>
            </a:r>
            <a:endParaRPr lang="zh-TW" altLang="en-US" sz="1500" b="1" spc="225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565603" y="6194141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800" b="1" spc="3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</a:rPr>
              <a:t>115</a:t>
            </a:r>
            <a:r>
              <a:rPr lang="zh-TW" altLang="en-US" sz="1800" b="1" spc="3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</a:rPr>
              <a:t>年</a:t>
            </a:r>
            <a:r>
              <a:rPr lang="en-US" altLang="zh-TW" sz="1800" b="1" spc="3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</a:rPr>
              <a:t>9</a:t>
            </a:r>
            <a:r>
              <a:rPr lang="zh-TW" altLang="en-US" sz="1800" b="1" spc="3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</a:rPr>
              <a:t>月</a:t>
            </a:r>
            <a:r>
              <a:rPr lang="en-US" altLang="zh-TW" sz="1800" b="1" spc="3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</a:rPr>
              <a:t>16</a:t>
            </a:r>
            <a:r>
              <a:rPr lang="zh-TW" altLang="en-US" sz="1800" b="1" spc="3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</a:rPr>
              <a:t>日</a:t>
            </a:r>
            <a:r>
              <a:rPr lang="en-US" altLang="zh-TW" sz="1800" b="1" spc="3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</a:rPr>
              <a:t>(</a:t>
            </a:r>
            <a:r>
              <a:rPr lang="zh-TW" altLang="en-US" sz="1800" b="1" spc="3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</a:rPr>
              <a:t>三</a:t>
            </a:r>
            <a:r>
              <a:rPr lang="en-US" altLang="zh-TW" sz="1800" b="1" spc="3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</a:rPr>
              <a:t>)</a:t>
            </a:r>
            <a:endParaRPr lang="zh-TW" altLang="en-US" sz="1500" b="1" spc="300" dirty="0">
              <a:solidFill>
                <a:schemeClr val="tx2"/>
              </a:solidFill>
              <a:latin typeface="+mn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560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核銷作業流程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10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36848" y="22214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4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9053446A-7C64-4D6A-A86B-9DF69C27897E}"/>
              </a:ext>
            </a:extLst>
          </p:cNvPr>
          <p:cNvGrpSpPr/>
          <p:nvPr/>
        </p:nvGrpSpPr>
        <p:grpSpPr>
          <a:xfrm>
            <a:off x="1432992" y="1164754"/>
            <a:ext cx="8389608" cy="5400675"/>
            <a:chOff x="1577008" y="1161071"/>
            <a:chExt cx="8389608" cy="5400675"/>
          </a:xfrm>
        </p:grpSpPr>
        <p:sp>
          <p:nvSpPr>
            <p:cNvPr id="45" name="Line 22">
              <a:extLst>
                <a:ext uri="{FF2B5EF4-FFF2-40B4-BE49-F238E27FC236}">
                  <a16:creationId xmlns:a16="http://schemas.microsoft.com/office/drawing/2014/main" id="{4B9973C1-5244-47D3-82F1-3EB6ABEC6C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64152" y="3252986"/>
              <a:ext cx="2373696" cy="78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endPara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568CA020-DA79-4ACA-A2F6-B1F936131F07}"/>
                </a:ext>
              </a:extLst>
            </p:cNvPr>
            <p:cNvGrpSpPr/>
            <p:nvPr/>
          </p:nvGrpSpPr>
          <p:grpSpPr>
            <a:xfrm>
              <a:off x="1577008" y="1161071"/>
              <a:ext cx="8389608" cy="5400675"/>
              <a:chOff x="1577008" y="1161071"/>
              <a:chExt cx="8389608" cy="5400675"/>
            </a:xfrm>
          </p:grpSpPr>
          <p:sp>
            <p:nvSpPr>
              <p:cNvPr id="44" name="AutoShape 19">
                <a:extLst>
                  <a:ext uri="{FF2B5EF4-FFF2-40B4-BE49-F238E27FC236}">
                    <a16:creationId xmlns:a16="http://schemas.microsoft.com/office/drawing/2014/main" id="{94BC2FD2-D6C8-482D-88C9-0AAD0E1146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82975" y="2974491"/>
                <a:ext cx="796925" cy="261937"/>
              </a:xfrm>
              <a:prstGeom prst="flowChartConnector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bIns="10800" anchor="ctr" anchorCtr="1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p"/>
                  <a:defRPr kumimoji="1" sz="28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Char char="p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lnSpc>
                    <a:spcPct val="112000"/>
                  </a:lnSpc>
                  <a:spcBef>
                    <a:spcPts val="350"/>
                  </a:spcBef>
                  <a:buClrTx/>
                  <a:buSzTx/>
                  <a:buFontTx/>
                  <a:buNone/>
                </a:pP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否</a:t>
                </a:r>
              </a:p>
            </p:txBody>
          </p:sp>
          <p:grpSp>
            <p:nvGrpSpPr>
              <p:cNvPr id="3" name="群組 2">
                <a:extLst>
                  <a:ext uri="{FF2B5EF4-FFF2-40B4-BE49-F238E27FC236}">
                    <a16:creationId xmlns:a16="http://schemas.microsoft.com/office/drawing/2014/main" id="{DA8E1D52-49D1-4FA4-9F80-42EA854F8124}"/>
                  </a:ext>
                </a:extLst>
              </p:cNvPr>
              <p:cNvGrpSpPr/>
              <p:nvPr/>
            </p:nvGrpSpPr>
            <p:grpSpPr>
              <a:xfrm>
                <a:off x="1577008" y="1161071"/>
                <a:ext cx="8389608" cy="5400675"/>
                <a:chOff x="1577008" y="1161071"/>
                <a:chExt cx="8389608" cy="5400675"/>
              </a:xfrm>
            </p:grpSpPr>
            <p:grpSp>
              <p:nvGrpSpPr>
                <p:cNvPr id="42" name="群組 41">
                  <a:extLst>
                    <a:ext uri="{FF2B5EF4-FFF2-40B4-BE49-F238E27FC236}">
                      <a16:creationId xmlns:a16="http://schemas.microsoft.com/office/drawing/2014/main" id="{3C066E6A-896B-413B-A233-A16CA62E469A}"/>
                    </a:ext>
                  </a:extLst>
                </p:cNvPr>
                <p:cNvGrpSpPr/>
                <p:nvPr/>
              </p:nvGrpSpPr>
              <p:grpSpPr>
                <a:xfrm>
                  <a:off x="1577008" y="1161071"/>
                  <a:ext cx="8389608" cy="5400675"/>
                  <a:chOff x="1152700" y="1225504"/>
                  <a:chExt cx="8389608" cy="5400675"/>
                </a:xfrm>
              </p:grpSpPr>
              <p:grpSp>
                <p:nvGrpSpPr>
                  <p:cNvPr id="38" name="群組 37">
                    <a:extLst>
                      <a:ext uri="{FF2B5EF4-FFF2-40B4-BE49-F238E27FC236}">
                        <a16:creationId xmlns:a16="http://schemas.microsoft.com/office/drawing/2014/main" id="{5FF8EF6F-41CE-4878-B2E3-BA12A51AA26B}"/>
                      </a:ext>
                    </a:extLst>
                  </p:cNvPr>
                  <p:cNvGrpSpPr/>
                  <p:nvPr/>
                </p:nvGrpSpPr>
                <p:grpSpPr>
                  <a:xfrm>
                    <a:off x="1152700" y="1225504"/>
                    <a:ext cx="8389608" cy="5400675"/>
                    <a:chOff x="1218165" y="1136725"/>
                    <a:chExt cx="8389608" cy="5400675"/>
                  </a:xfrm>
                </p:grpSpPr>
                <p:grpSp>
                  <p:nvGrpSpPr>
                    <p:cNvPr id="34" name="群組 33">
                      <a:extLst>
                        <a:ext uri="{FF2B5EF4-FFF2-40B4-BE49-F238E27FC236}">
                          <a16:creationId xmlns:a16="http://schemas.microsoft.com/office/drawing/2014/main" id="{F4288E7C-944D-4184-8BEA-DE7CBD58C0D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18165" y="1136725"/>
                      <a:ext cx="8389608" cy="5400675"/>
                      <a:chOff x="1218165" y="1136725"/>
                      <a:chExt cx="8389608" cy="5400675"/>
                    </a:xfrm>
                  </p:grpSpPr>
                  <p:grpSp>
                    <p:nvGrpSpPr>
                      <p:cNvPr id="5" name="群組 4">
                        <a:extLst>
                          <a:ext uri="{FF2B5EF4-FFF2-40B4-BE49-F238E27FC236}">
                            <a16:creationId xmlns:a16="http://schemas.microsoft.com/office/drawing/2014/main" id="{4D96D767-84CB-456D-8CA4-946E0ABD53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218165" y="1136725"/>
                        <a:ext cx="8389608" cy="5400675"/>
                        <a:chOff x="900113" y="1196975"/>
                        <a:chExt cx="8389608" cy="5400675"/>
                      </a:xfrm>
                    </p:grpSpPr>
                    <p:sp>
                      <p:nvSpPr>
                        <p:cNvPr id="6" name="AutoShape 3">
                          <a:extLst>
                            <a:ext uri="{FF2B5EF4-FFF2-40B4-BE49-F238E27FC236}">
                              <a16:creationId xmlns:a16="http://schemas.microsoft.com/office/drawing/2014/main" id="{FDD529A1-5E84-4890-8EDF-82160B999D9E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00113" y="1196975"/>
                          <a:ext cx="3005137" cy="600075"/>
                        </a:xfrm>
                        <a:prstGeom prst="flowChartProcess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lIns="0" tIns="0" anchor="ctr" anchorCtr="1"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SzPct val="75000"/>
                            <a:buFont typeface="Wingdings" panose="05000000000000000000" pitchFamily="2" charset="2"/>
                            <a:buChar char="p"/>
                            <a:defRPr kumimoji="1" sz="28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75000"/>
                            <a:buFont typeface="Wingdings" panose="05000000000000000000" pitchFamily="2" charset="2"/>
                            <a:buChar char="n"/>
                            <a:defRPr kumimoji="1" sz="24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accent1"/>
                            </a:buClr>
                            <a:buSzPct val="65000"/>
                            <a:buFont typeface="Wingdings" panose="05000000000000000000" pitchFamily="2" charset="2"/>
                            <a:buChar char="p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9pPr>
                        </a:lstStyle>
                        <a:p>
                          <a:pPr algn="ctr" eaLnBrk="1" hangingPunct="1">
                            <a:lnSpc>
                              <a:spcPct val="112000"/>
                            </a:lnSpc>
                            <a:spcBef>
                              <a:spcPts val="538"/>
                            </a:spcBef>
                            <a:buClrTx/>
                            <a:buSzTx/>
                            <a:buFontTx/>
                            <a:buNone/>
                          </a:pPr>
                          <a:r>
                            <a:rPr lang="zh-TW" altLang="en-US" sz="1600" b="1" dirty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經辦人將原始憑證黏貼於支出粘存單並檢附相關資料</a:t>
                          </a:r>
                        </a:p>
                      </p:txBody>
                    </p:sp>
                    <p:sp>
                      <p:nvSpPr>
                        <p:cNvPr id="8" name="AutoShape 4">
                          <a:extLst>
                            <a:ext uri="{FF2B5EF4-FFF2-40B4-BE49-F238E27FC236}">
                              <a16:creationId xmlns:a16="http://schemas.microsoft.com/office/drawing/2014/main" id="{D1BD0BB2-C847-4520-8967-AABF09B6B331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06475" y="1982185"/>
                          <a:ext cx="2789238" cy="610971"/>
                        </a:xfrm>
                        <a:prstGeom prst="flowChartDecision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lIns="0" tIns="0" rIns="0" bIns="0" anchor="ctr" anchorCtr="1"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SzPct val="75000"/>
                            <a:buFont typeface="Wingdings" panose="05000000000000000000" pitchFamily="2" charset="2"/>
                            <a:buChar char="p"/>
                            <a:defRPr kumimoji="1" sz="28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75000"/>
                            <a:buFont typeface="Wingdings" panose="05000000000000000000" pitchFamily="2" charset="2"/>
                            <a:buChar char="n"/>
                            <a:defRPr kumimoji="1" sz="24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accent1"/>
                            </a:buClr>
                            <a:buSzPct val="65000"/>
                            <a:buFont typeface="Wingdings" panose="05000000000000000000" pitchFamily="2" charset="2"/>
                            <a:buChar char="p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9pPr>
                        </a:lstStyle>
                        <a:p>
                          <a:pPr algn="ctr" eaLnBrk="1" hangingPunct="1">
                            <a:lnSpc>
                              <a:spcPct val="80000"/>
                            </a:lnSpc>
                            <a:spcBef>
                              <a:spcPts val="400"/>
                            </a:spcBef>
                            <a:buClrTx/>
                            <a:buSzTx/>
                            <a:buFontTx/>
                            <a:buNone/>
                          </a:pPr>
                          <a:r>
                            <a:rPr lang="zh-TW" altLang="en-US" sz="1600" b="1" dirty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單位主管核章</a:t>
                          </a:r>
                        </a:p>
                      </p:txBody>
                    </p:sp>
                    <p:sp>
                      <p:nvSpPr>
                        <p:cNvPr id="9" name="AutoShape 5">
                          <a:extLst>
                            <a:ext uri="{FF2B5EF4-FFF2-40B4-BE49-F238E27FC236}">
                              <a16:creationId xmlns:a16="http://schemas.microsoft.com/office/drawing/2014/main" id="{D1AC8060-9ECD-4767-A167-05D87A76D26F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06475" y="4804643"/>
                          <a:ext cx="2789238" cy="1000845"/>
                        </a:xfrm>
                        <a:prstGeom prst="flowChartDecision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lIns="0" tIns="0" rIns="0" bIns="0" anchor="ctr" anchorCtr="1"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SzPct val="75000"/>
                            <a:buFont typeface="Wingdings" panose="05000000000000000000" pitchFamily="2" charset="2"/>
                            <a:buChar char="p"/>
                            <a:defRPr kumimoji="1" sz="28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75000"/>
                            <a:buFont typeface="Wingdings" panose="05000000000000000000" pitchFamily="2" charset="2"/>
                            <a:buChar char="n"/>
                            <a:defRPr kumimoji="1" sz="24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accent1"/>
                            </a:buClr>
                            <a:buSzPct val="65000"/>
                            <a:buFont typeface="Wingdings" panose="05000000000000000000" pitchFamily="2" charset="2"/>
                            <a:buChar char="p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9pPr>
                        </a:lstStyle>
                        <a:p>
                          <a:pPr algn="ctr" eaLnBrk="1" hangingPunct="1">
                            <a:lnSpc>
                              <a:spcPct val="112000"/>
                            </a:lnSpc>
                            <a:spcBef>
                              <a:spcPts val="350"/>
                            </a:spcBef>
                            <a:buClrTx/>
                            <a:buSzTx/>
                            <a:buFontTx/>
                            <a:buNone/>
                          </a:pPr>
                          <a:endParaRPr lang="en-US" altLang="zh-TW" sz="16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 eaLnBrk="1" hangingPunct="1">
                            <a:lnSpc>
                              <a:spcPct val="112000"/>
                            </a:lnSpc>
                            <a:spcBef>
                              <a:spcPct val="0"/>
                            </a:spcBef>
                            <a:buClrTx/>
                            <a:buSzTx/>
                            <a:buFontTx/>
                            <a:buNone/>
                          </a:pPr>
                          <a:r>
                            <a:rPr lang="zh-TW" altLang="en-US" sz="1600" b="1" dirty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會計審核作業</a:t>
                          </a:r>
                        </a:p>
                        <a:p>
                          <a:pPr algn="ctr" eaLnBrk="1" hangingPunct="1">
                            <a:lnSpc>
                              <a:spcPct val="80000"/>
                            </a:lnSpc>
                            <a:spcBef>
                              <a:spcPts val="400"/>
                            </a:spcBef>
                            <a:buClrTx/>
                            <a:buSzTx/>
                            <a:buFontTx/>
                            <a:buNone/>
                          </a:pPr>
                          <a:r>
                            <a:rPr lang="en-US" altLang="zh-TW" sz="1600" b="1" dirty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(</a:t>
                          </a:r>
                          <a:r>
                            <a:rPr lang="zh-TW" altLang="en-US" sz="1600" b="1" dirty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是否無訛</a:t>
                          </a:r>
                          <a:r>
                            <a:rPr lang="en-US" altLang="zh-TW" sz="1600" b="1" dirty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)</a:t>
                          </a:r>
                        </a:p>
                        <a:p>
                          <a:pPr algn="ctr" eaLnBrk="1" hangingPunct="1">
                            <a:lnSpc>
                              <a:spcPct val="112000"/>
                            </a:lnSpc>
                            <a:spcBef>
                              <a:spcPts val="350"/>
                            </a:spcBef>
                            <a:buClrTx/>
                            <a:buSzTx/>
                            <a:buFontTx/>
                            <a:buNone/>
                          </a:pPr>
                          <a:endParaRPr lang="en-US" altLang="zh-TW" sz="16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p:txBody>
                    </p:sp>
                    <p:sp>
                      <p:nvSpPr>
                        <p:cNvPr id="10" name="Line 6">
                          <a:extLst>
                            <a:ext uri="{FF2B5EF4-FFF2-40B4-BE49-F238E27FC236}">
                              <a16:creationId xmlns:a16="http://schemas.microsoft.com/office/drawing/2014/main" id="{43DAF4DB-F943-4502-887A-3DD367B5BA2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401887" y="1797050"/>
                          <a:ext cx="1" cy="1832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lIns="0" tIns="0" anchor="ctr" anchorCtr="1"/>
                        <a:lstStyle/>
                        <a:p>
                          <a:endParaRPr lang="zh-TW" altLang="en-US" sz="1600" b="1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p:txBody>
                    </p:sp>
                    <p:sp>
                      <p:nvSpPr>
                        <p:cNvPr id="11" name="Line 7">
                          <a:extLst>
                            <a:ext uri="{FF2B5EF4-FFF2-40B4-BE49-F238E27FC236}">
                              <a16:creationId xmlns:a16="http://schemas.microsoft.com/office/drawing/2014/main" id="{FE6DFD96-4999-4D4C-9597-9ED5D305546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3795713" y="2280167"/>
                          <a:ext cx="3876916" cy="121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lIns="0" tIns="0" anchor="ctr" anchorCtr="1"/>
                        <a:lstStyle/>
                        <a:p>
                          <a:endParaRPr lang="zh-TW" altLang="en-US" sz="1600" b="1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p:txBody>
                    </p:sp>
                    <p:sp>
                      <p:nvSpPr>
                        <p:cNvPr id="12" name="Line 8">
                          <a:extLst>
                            <a:ext uri="{FF2B5EF4-FFF2-40B4-BE49-F238E27FC236}">
                              <a16:creationId xmlns:a16="http://schemas.microsoft.com/office/drawing/2014/main" id="{63599E0F-C65C-48EA-B0D8-113B5EBBC30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390776" y="2585517"/>
                          <a:ext cx="11089" cy="22191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lIns="0" tIns="0" anchor="ctr" anchorCtr="1"/>
                        <a:lstStyle/>
                        <a:p>
                          <a:endParaRPr lang="zh-TW" altLang="en-US" sz="1600" b="1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p:txBody>
                    </p:sp>
                    <p:sp>
                      <p:nvSpPr>
                        <p:cNvPr id="15" name="Line 11">
                          <a:extLst>
                            <a:ext uri="{FF2B5EF4-FFF2-40B4-BE49-F238E27FC236}">
                              <a16:creationId xmlns:a16="http://schemas.microsoft.com/office/drawing/2014/main" id="{028A2E92-BC9F-4C4F-8D3C-D3E2820F479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405063" y="5800725"/>
                          <a:ext cx="0" cy="35560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lIns="0" tIns="0" anchor="ctr" anchorCtr="1"/>
                        <a:lstStyle/>
                        <a:p>
                          <a:endParaRPr lang="zh-TW" altLang="en-US" sz="1600" b="1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p:txBody>
                    </p:sp>
                    <p:sp>
                      <p:nvSpPr>
                        <p:cNvPr id="16" name="Line 12">
                          <a:extLst>
                            <a:ext uri="{FF2B5EF4-FFF2-40B4-BE49-F238E27FC236}">
                              <a16:creationId xmlns:a16="http://schemas.microsoft.com/office/drawing/2014/main" id="{A8AF916C-32AC-4463-AF27-E2E8DA0CBBE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8478739" y="2675407"/>
                          <a:ext cx="11110" cy="26522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 type="triangle" w="med" len="med"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lIns="0" tIns="0" anchor="ctr" anchorCtr="1"/>
                        <a:lstStyle/>
                        <a:p>
                          <a:endParaRPr lang="zh-TW" altLang="en-US" sz="1600" b="1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p:txBody>
                    </p:sp>
                    <p:sp>
                      <p:nvSpPr>
                        <p:cNvPr id="18" name="AutoShape 14">
                          <a:extLst>
                            <a:ext uri="{FF2B5EF4-FFF2-40B4-BE49-F238E27FC236}">
                              <a16:creationId xmlns:a16="http://schemas.microsoft.com/office/drawing/2014/main" id="{F1063D17-9D3F-4E82-926F-399A8649D20B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802492" y="4901679"/>
                          <a:ext cx="796925" cy="261937"/>
                        </a:xfrm>
                        <a:prstGeom prst="flowChartConnector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lIns="0" tIns="0" bIns="10800" anchor="ctr" anchorCtr="1"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SzPct val="75000"/>
                            <a:buFont typeface="Wingdings" panose="05000000000000000000" pitchFamily="2" charset="2"/>
                            <a:buChar char="p"/>
                            <a:defRPr kumimoji="1" sz="28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75000"/>
                            <a:buFont typeface="Wingdings" panose="05000000000000000000" pitchFamily="2" charset="2"/>
                            <a:buChar char="n"/>
                            <a:defRPr kumimoji="1" sz="24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accent1"/>
                            </a:buClr>
                            <a:buSzPct val="65000"/>
                            <a:buFont typeface="Wingdings" panose="05000000000000000000" pitchFamily="2" charset="2"/>
                            <a:buChar char="p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9pPr>
                        </a:lstStyle>
                        <a:p>
                          <a:pPr eaLnBrk="1" hangingPunct="1">
                            <a:lnSpc>
                              <a:spcPct val="112000"/>
                            </a:lnSpc>
                            <a:spcBef>
                              <a:spcPts val="350"/>
                            </a:spcBef>
                            <a:buClrTx/>
                            <a:buSzTx/>
                            <a:buFontTx/>
                            <a:buNone/>
                          </a:pPr>
                          <a:r>
                            <a:rPr lang="zh-TW" altLang="en-US" sz="1600" b="1" dirty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否</a:t>
                          </a:r>
                        </a:p>
                      </p:txBody>
                    </p:sp>
                    <p:sp>
                      <p:nvSpPr>
                        <p:cNvPr id="20" name="AutoShape 16">
                          <a:extLst>
                            <a:ext uri="{FF2B5EF4-FFF2-40B4-BE49-F238E27FC236}">
                              <a16:creationId xmlns:a16="http://schemas.microsoft.com/office/drawing/2014/main" id="{7EFC6457-2FC0-40C8-9F85-113DFB860E67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74900" y="5830888"/>
                          <a:ext cx="796925" cy="261937"/>
                        </a:xfrm>
                        <a:prstGeom prst="flowChartConnector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lIns="0" tIns="0" anchor="ctr" anchorCtr="1"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SzPct val="75000"/>
                            <a:buFont typeface="Wingdings" panose="05000000000000000000" pitchFamily="2" charset="2"/>
                            <a:buChar char="p"/>
                            <a:defRPr kumimoji="1" sz="28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75000"/>
                            <a:buFont typeface="Wingdings" panose="05000000000000000000" pitchFamily="2" charset="2"/>
                            <a:buChar char="n"/>
                            <a:defRPr kumimoji="1" sz="24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accent1"/>
                            </a:buClr>
                            <a:buSzPct val="65000"/>
                            <a:buFont typeface="Wingdings" panose="05000000000000000000" pitchFamily="2" charset="2"/>
                            <a:buChar char="p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9pPr>
                        </a:lstStyle>
                        <a:p>
                          <a:pPr eaLnBrk="1" hangingPunct="1">
                            <a:lnSpc>
                              <a:spcPct val="112000"/>
                            </a:lnSpc>
                            <a:spcBef>
                              <a:spcPts val="350"/>
                            </a:spcBef>
                            <a:buClrTx/>
                            <a:buSzTx/>
                            <a:buFontTx/>
                            <a:buNone/>
                          </a:pPr>
                          <a:r>
                            <a:rPr lang="zh-TW" altLang="en-US" sz="1600" b="1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是</a:t>
                          </a:r>
                        </a:p>
                      </p:txBody>
                    </p:sp>
                    <p:sp>
                      <p:nvSpPr>
                        <p:cNvPr id="21" name="Line 17">
                          <a:extLst>
                            <a:ext uri="{FF2B5EF4-FFF2-40B4-BE49-F238E27FC236}">
                              <a16:creationId xmlns:a16="http://schemas.microsoft.com/office/drawing/2014/main" id="{013BB97B-E48B-4064-956C-87600770AEA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8475208" y="1610267"/>
                          <a:ext cx="3" cy="568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lIns="0" tIns="0" anchor="ctr" anchorCtr="1"/>
                        <a:lstStyle/>
                        <a:p>
                          <a:endParaRPr lang="zh-TW" altLang="en-US" sz="1600" b="1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p:txBody>
                    </p:sp>
                    <p:sp>
                      <p:nvSpPr>
                        <p:cNvPr id="22" name="Line 18">
                          <a:extLst>
                            <a:ext uri="{FF2B5EF4-FFF2-40B4-BE49-F238E27FC236}">
                              <a16:creationId xmlns:a16="http://schemas.microsoft.com/office/drawing/2014/main" id="{A005A655-6088-4005-9FB0-9E5C517EA45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943349" y="1610267"/>
                          <a:ext cx="4520745" cy="121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lIns="0" tIns="0" anchor="ctr" anchorCtr="1"/>
                        <a:lstStyle/>
                        <a:p>
                          <a:endParaRPr lang="zh-TW" altLang="en-US" sz="1600" b="1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p:txBody>
                    </p:sp>
                    <p:sp>
                      <p:nvSpPr>
                        <p:cNvPr id="23" name="AutoShape 19">
                          <a:extLst>
                            <a:ext uri="{FF2B5EF4-FFF2-40B4-BE49-F238E27FC236}">
                              <a16:creationId xmlns:a16="http://schemas.microsoft.com/office/drawing/2014/main" id="{86165828-6741-470E-8319-41D10E2C1856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222285" y="3875958"/>
                          <a:ext cx="796925" cy="261937"/>
                        </a:xfrm>
                        <a:prstGeom prst="flowChartConnector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lIns="0" tIns="0" bIns="10800" anchor="ctr" anchorCtr="1"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SzPct val="75000"/>
                            <a:buFont typeface="Wingdings" panose="05000000000000000000" pitchFamily="2" charset="2"/>
                            <a:buChar char="p"/>
                            <a:defRPr kumimoji="1" sz="28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75000"/>
                            <a:buFont typeface="Wingdings" panose="05000000000000000000" pitchFamily="2" charset="2"/>
                            <a:buChar char="n"/>
                            <a:defRPr kumimoji="1" sz="24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accent1"/>
                            </a:buClr>
                            <a:buSzPct val="65000"/>
                            <a:buFont typeface="Wingdings" panose="05000000000000000000" pitchFamily="2" charset="2"/>
                            <a:buChar char="p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9pPr>
                        </a:lstStyle>
                        <a:p>
                          <a:pPr eaLnBrk="1" hangingPunct="1">
                            <a:lnSpc>
                              <a:spcPct val="112000"/>
                            </a:lnSpc>
                            <a:spcBef>
                              <a:spcPts val="350"/>
                            </a:spcBef>
                            <a:buClrTx/>
                            <a:buSzTx/>
                            <a:buFontTx/>
                            <a:buNone/>
                          </a:pPr>
                          <a:r>
                            <a:rPr lang="zh-TW" altLang="en-US" sz="1600" b="1" dirty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否</a:t>
                          </a:r>
                        </a:p>
                      </p:txBody>
                    </p:sp>
                    <p:sp>
                      <p:nvSpPr>
                        <p:cNvPr id="24" name="AutoShape 20">
                          <a:extLst>
                            <a:ext uri="{FF2B5EF4-FFF2-40B4-BE49-F238E27FC236}">
                              <a16:creationId xmlns:a16="http://schemas.microsoft.com/office/drawing/2014/main" id="{E5A21D96-42D0-4451-935F-814DBFA6C4EE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35860" y="2004171"/>
                          <a:ext cx="796925" cy="261937"/>
                        </a:xfrm>
                        <a:prstGeom prst="flowChartConnector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lIns="0" tIns="0" bIns="10800" anchor="ctr" anchorCtr="1"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SzPct val="75000"/>
                            <a:buFont typeface="Wingdings" panose="05000000000000000000" pitchFamily="2" charset="2"/>
                            <a:buChar char="p"/>
                            <a:defRPr kumimoji="1" sz="28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75000"/>
                            <a:buFont typeface="Wingdings" panose="05000000000000000000" pitchFamily="2" charset="2"/>
                            <a:buChar char="n"/>
                            <a:defRPr kumimoji="1" sz="24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accent1"/>
                            </a:buClr>
                            <a:buSzPct val="65000"/>
                            <a:buFont typeface="Wingdings" panose="05000000000000000000" pitchFamily="2" charset="2"/>
                            <a:buChar char="p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9pPr>
                        </a:lstStyle>
                        <a:p>
                          <a:pPr eaLnBrk="1" hangingPunct="1">
                            <a:lnSpc>
                              <a:spcPct val="112000"/>
                            </a:lnSpc>
                            <a:spcBef>
                              <a:spcPts val="350"/>
                            </a:spcBef>
                            <a:buClrTx/>
                            <a:buSzTx/>
                            <a:buFontTx/>
                            <a:buNone/>
                          </a:pPr>
                          <a:r>
                            <a:rPr lang="zh-TW" altLang="en-US" sz="1600" b="1" dirty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否</a:t>
                          </a:r>
                        </a:p>
                      </p:txBody>
                    </p:sp>
                    <p:sp>
                      <p:nvSpPr>
                        <p:cNvPr id="25" name="AutoShape 21">
                          <a:extLst>
                            <a:ext uri="{FF2B5EF4-FFF2-40B4-BE49-F238E27FC236}">
                              <a16:creationId xmlns:a16="http://schemas.microsoft.com/office/drawing/2014/main" id="{7242586D-3A17-41C5-87B2-DC2416FB01FF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46896" y="2778291"/>
                          <a:ext cx="796925" cy="261938"/>
                        </a:xfrm>
                        <a:prstGeom prst="flowChartConnector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lIns="0" tIns="0" anchor="ctr" anchorCtr="1"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SzPct val="75000"/>
                            <a:buFont typeface="Wingdings" panose="05000000000000000000" pitchFamily="2" charset="2"/>
                            <a:buChar char="p"/>
                            <a:defRPr kumimoji="1" sz="28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75000"/>
                            <a:buFont typeface="Wingdings" panose="05000000000000000000" pitchFamily="2" charset="2"/>
                            <a:buChar char="n"/>
                            <a:defRPr kumimoji="1" sz="24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accent1"/>
                            </a:buClr>
                            <a:buSzPct val="65000"/>
                            <a:buFont typeface="Wingdings" panose="05000000000000000000" pitchFamily="2" charset="2"/>
                            <a:buChar char="p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9pPr>
                        </a:lstStyle>
                        <a:p>
                          <a:pPr eaLnBrk="1" hangingPunct="1">
                            <a:lnSpc>
                              <a:spcPct val="112000"/>
                            </a:lnSpc>
                            <a:spcBef>
                              <a:spcPts val="350"/>
                            </a:spcBef>
                            <a:buClrTx/>
                            <a:buSzTx/>
                            <a:buFontTx/>
                            <a:buNone/>
                          </a:pPr>
                          <a:r>
                            <a:rPr lang="zh-TW" altLang="en-US" sz="1600" b="1" dirty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是</a:t>
                          </a:r>
                        </a:p>
                      </p:txBody>
                    </p:sp>
                    <p:sp>
                      <p:nvSpPr>
                        <p:cNvPr id="26" name="Line 22">
                          <a:extLst>
                            <a:ext uri="{FF2B5EF4-FFF2-40B4-BE49-F238E27FC236}">
                              <a16:creationId xmlns:a16="http://schemas.microsoft.com/office/drawing/2014/main" id="{6DBB70CC-C802-4EBE-94D8-51F019521A8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6762755" y="4182709"/>
                          <a:ext cx="1721538" cy="56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lIns="0" tIns="10800" rIns="0" bIns="10800"/>
                        <a:lstStyle/>
                        <a:p>
                          <a:endParaRPr lang="zh-TW" altLang="en-US" sz="1600" b="1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p:txBody>
                    </p:sp>
                    <p:sp>
                      <p:nvSpPr>
                        <p:cNvPr id="27" name="AutoShape 23">
                          <a:extLst>
                            <a:ext uri="{FF2B5EF4-FFF2-40B4-BE49-F238E27FC236}">
                              <a16:creationId xmlns:a16="http://schemas.microsoft.com/office/drawing/2014/main" id="{8042D4EF-028A-49AE-A8CC-14E2C4FA5792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602755" y="3059051"/>
                          <a:ext cx="2160000" cy="540000"/>
                        </a:xfrm>
                        <a:prstGeom prst="flowChartProcess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lIns="0" tIns="0" rIns="0" bIns="0" anchor="ctr" anchorCtr="1"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SzPct val="75000"/>
                            <a:buFont typeface="Wingdings" panose="05000000000000000000" pitchFamily="2" charset="2"/>
                            <a:buChar char="p"/>
                            <a:defRPr kumimoji="1" sz="28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75000"/>
                            <a:buFont typeface="Wingdings" panose="05000000000000000000" pitchFamily="2" charset="2"/>
                            <a:buChar char="n"/>
                            <a:defRPr kumimoji="1" sz="24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accent1"/>
                            </a:buClr>
                            <a:buSzPct val="65000"/>
                            <a:buFont typeface="Wingdings" panose="05000000000000000000" pitchFamily="2" charset="2"/>
                            <a:buChar char="p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9pPr>
                        </a:lstStyle>
                        <a:p>
                          <a:pPr algn="ctr" eaLnBrk="1" hangingPunct="1">
                            <a:lnSpc>
                              <a:spcPct val="70000"/>
                            </a:lnSpc>
                            <a:spcBef>
                              <a:spcPts val="400"/>
                            </a:spcBef>
                            <a:buClrTx/>
                            <a:buSzTx/>
                            <a:buFontTx/>
                            <a:buNone/>
                          </a:pPr>
                          <a:r>
                            <a:rPr lang="zh-TW" altLang="en-US" sz="1600" b="1" dirty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財物或財產驗收及登錄</a:t>
                          </a:r>
                        </a:p>
                      </p:txBody>
                    </p:sp>
                    <p:sp>
                      <p:nvSpPr>
                        <p:cNvPr id="29" name="Line 25">
                          <a:extLst>
                            <a:ext uri="{FF2B5EF4-FFF2-40B4-BE49-F238E27FC236}">
                              <a16:creationId xmlns:a16="http://schemas.microsoft.com/office/drawing/2014/main" id="{3BFCD771-09FF-4381-B67F-B8169C1A781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785655" y="5307052"/>
                          <a:ext cx="4698639" cy="2059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lIns="0" tIns="10800" rIns="0" bIns="10800"/>
                        <a:lstStyle/>
                        <a:p>
                          <a:endParaRPr lang="zh-TW" altLang="en-US" sz="1600" b="1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p:txBody>
                    </p:sp>
                    <p:sp>
                      <p:nvSpPr>
                        <p:cNvPr id="30" name="AutoShape 27">
                          <a:extLst>
                            <a:ext uri="{FF2B5EF4-FFF2-40B4-BE49-F238E27FC236}">
                              <a16:creationId xmlns:a16="http://schemas.microsoft.com/office/drawing/2014/main" id="{33B799C6-BC5F-4283-9298-CE9A0AB617AD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672629" y="2148682"/>
                          <a:ext cx="1617092" cy="523875"/>
                        </a:xfrm>
                        <a:prstGeom prst="flowChartProcess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lIns="0" tIns="0" anchor="ctr" anchorCtr="1"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SzPct val="75000"/>
                            <a:buFont typeface="Wingdings" panose="05000000000000000000" pitchFamily="2" charset="2"/>
                            <a:buChar char="p"/>
                            <a:defRPr kumimoji="1" sz="28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75000"/>
                            <a:buFont typeface="Wingdings" panose="05000000000000000000" pitchFamily="2" charset="2"/>
                            <a:buChar char="n"/>
                            <a:defRPr kumimoji="1" sz="24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accent1"/>
                            </a:buClr>
                            <a:buSzPct val="65000"/>
                            <a:buFont typeface="Wingdings" panose="05000000000000000000" pitchFamily="2" charset="2"/>
                            <a:buChar char="p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9pPr>
                        </a:lstStyle>
                        <a:p>
                          <a:pPr algn="ctr" eaLnBrk="1" hangingPunct="1">
                            <a:lnSpc>
                              <a:spcPct val="112000"/>
                            </a:lnSpc>
                            <a:spcBef>
                              <a:spcPts val="350"/>
                            </a:spcBef>
                            <a:buClrTx/>
                            <a:buSzTx/>
                            <a:buFontTx/>
                            <a:buNone/>
                          </a:pPr>
                          <a:r>
                            <a:rPr lang="zh-TW" altLang="en-US" sz="1600" b="1" dirty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退回原單位修正</a:t>
                          </a:r>
                        </a:p>
                      </p:txBody>
                    </p:sp>
                    <p:sp>
                      <p:nvSpPr>
                        <p:cNvPr id="31" name="AutoShape 28">
                          <a:extLst>
                            <a:ext uri="{FF2B5EF4-FFF2-40B4-BE49-F238E27FC236}">
                              <a16:creationId xmlns:a16="http://schemas.microsoft.com/office/drawing/2014/main" id="{688942D7-EBFD-4C7D-81F0-5E91974BC776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08088" y="6161088"/>
                          <a:ext cx="2390775" cy="436562"/>
                        </a:xfrm>
                        <a:prstGeom prst="flowChartTerminator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lIns="0" tIns="0" rIns="0" bIns="0" anchorCtr="1"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SzPct val="75000"/>
                            <a:buFont typeface="Wingdings" panose="05000000000000000000" pitchFamily="2" charset="2"/>
                            <a:buChar char="p"/>
                            <a:defRPr kumimoji="1" sz="28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75000"/>
                            <a:buFont typeface="Wingdings" panose="05000000000000000000" pitchFamily="2" charset="2"/>
                            <a:buChar char="n"/>
                            <a:defRPr kumimoji="1" sz="24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accent1"/>
                            </a:buClr>
                            <a:buSzPct val="65000"/>
                            <a:buFont typeface="Wingdings" panose="05000000000000000000" pitchFamily="2" charset="2"/>
                            <a:buChar char="p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bg2"/>
                            </a:buClr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SzPct val="80000"/>
                            <a:buFont typeface="Wingdings" panose="05000000000000000000" pitchFamily="2" charset="2"/>
                            <a:buChar char="§"/>
                            <a:defRPr kumimoji="1" sz="2000">
                              <a:solidFill>
                                <a:schemeClr val="tx1"/>
                              </a:solidFill>
                              <a:latin typeface="Verdana" panose="020B0604030504040204" pitchFamily="34" charset="0"/>
                              <a:ea typeface="新細明體" panose="02020500000000000000" pitchFamily="18" charset="-120"/>
                            </a:defRPr>
                          </a:lvl9pPr>
                        </a:lstStyle>
                        <a:p>
                          <a:pPr algn="ctr" eaLnBrk="1" hangingPunct="1">
                            <a:lnSpc>
                              <a:spcPct val="112000"/>
                            </a:lnSpc>
                            <a:spcBef>
                              <a:spcPts val="538"/>
                            </a:spcBef>
                            <a:buClrTx/>
                            <a:buSzTx/>
                            <a:buFontTx/>
                            <a:buNone/>
                          </a:pPr>
                          <a:r>
                            <a:rPr lang="zh-TW" altLang="en-US" sz="1600" b="1" dirty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校長簽核完畢</a:t>
                          </a:r>
                        </a:p>
                        <a:p>
                          <a:pPr algn="ctr" eaLnBrk="1" hangingPunct="1">
                            <a:lnSpc>
                              <a:spcPct val="112000"/>
                            </a:lnSpc>
                            <a:spcBef>
                              <a:spcPts val="350"/>
                            </a:spcBef>
                            <a:buClrTx/>
                            <a:buSzTx/>
                            <a:buFontTx/>
                            <a:buNone/>
                          </a:pPr>
                          <a:endParaRPr lang="en-US" altLang="zh-TW" sz="16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p:txBody>
                    </p:sp>
                  </p:grpSp>
                  <p:sp>
                    <p:nvSpPr>
                      <p:cNvPr id="33" name="AutoShape 23">
                        <a:extLst>
                          <a:ext uri="{FF2B5EF4-FFF2-40B4-BE49-F238E27FC236}">
                            <a16:creationId xmlns:a16="http://schemas.microsoft.com/office/drawing/2014/main" id="{9890264C-ECB0-497E-B578-06E91425372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923219" y="3803922"/>
                        <a:ext cx="2160000" cy="540000"/>
                      </a:xfrm>
                      <a:prstGeom prst="flowChartProcess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lIns="0" tIns="0" rIns="0" bIns="0" anchor="ctr" anchorCtr="1"/>
                      <a:lstStyle>
                        <a:lvl1pPr>
                          <a:spcBef>
                            <a:spcPct val="20000"/>
                          </a:spcBef>
                          <a:buClr>
                            <a:schemeClr val="bg2"/>
                          </a:buClr>
                          <a:buSzPct val="75000"/>
                          <a:buFont typeface="Wingdings" panose="05000000000000000000" pitchFamily="2" charset="2"/>
                          <a:buChar char="p"/>
                          <a:defRPr kumimoji="1" sz="2800">
                            <a:solidFill>
                              <a:schemeClr val="tx1"/>
                            </a:solidFill>
                            <a:latin typeface="Verdana" panose="020B0604030504040204" pitchFamily="34" charset="0"/>
                            <a:ea typeface="新細明體" panose="02020500000000000000" pitchFamily="18" charset="-120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Clr>
                            <a:schemeClr val="tx2"/>
                          </a:buClr>
                          <a:buSzPct val="75000"/>
                          <a:buFont typeface="Wingdings" panose="05000000000000000000" pitchFamily="2" charset="2"/>
                          <a:buChar char="n"/>
                          <a:defRPr kumimoji="1" sz="2400">
                            <a:solidFill>
                              <a:schemeClr val="tx1"/>
                            </a:solidFill>
                            <a:latin typeface="Verdana" panose="020B0604030504040204" pitchFamily="34" charset="0"/>
                            <a:ea typeface="新細明體" panose="02020500000000000000" pitchFamily="18" charset="-120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Clr>
                            <a:schemeClr val="accent1"/>
                          </a:buClr>
                          <a:buSzPct val="65000"/>
                          <a:buFont typeface="Wingdings" panose="05000000000000000000" pitchFamily="2" charset="2"/>
                          <a:buChar char="p"/>
                          <a:defRPr kumimoji="1" sz="2000">
                            <a:solidFill>
                              <a:schemeClr val="tx1"/>
                            </a:solidFill>
                            <a:latin typeface="Verdana" panose="020B0604030504040204" pitchFamily="34" charset="0"/>
                            <a:ea typeface="新細明體" panose="02020500000000000000" pitchFamily="18" charset="-120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Clr>
                            <a:schemeClr val="bg2"/>
                          </a:buClr>
                          <a:buFont typeface="Wingdings" panose="05000000000000000000" pitchFamily="2" charset="2"/>
                          <a:buChar char="§"/>
                          <a:defRPr kumimoji="1" sz="2000">
                            <a:solidFill>
                              <a:schemeClr val="tx1"/>
                            </a:solidFill>
                            <a:latin typeface="Verdana" panose="020B0604030504040204" pitchFamily="34" charset="0"/>
                            <a:ea typeface="新細明體" panose="02020500000000000000" pitchFamily="18" charset="-120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Clr>
                            <a:schemeClr val="tx2"/>
                          </a:buClr>
                          <a:buSzPct val="80000"/>
                          <a:buFont typeface="Wingdings" panose="05000000000000000000" pitchFamily="2" charset="2"/>
                          <a:buChar char="§"/>
                          <a:defRPr kumimoji="1" sz="2000">
                            <a:solidFill>
                              <a:schemeClr val="tx1"/>
                            </a:solidFill>
                            <a:latin typeface="Verdana" panose="020B0604030504040204" pitchFamily="34" charset="0"/>
                            <a:ea typeface="新細明體" panose="02020500000000000000" pitchFamily="18" charset="-12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>
                            <a:schemeClr val="tx2"/>
                          </a:buClr>
                          <a:buSzPct val="80000"/>
                          <a:buFont typeface="Wingdings" panose="05000000000000000000" pitchFamily="2" charset="2"/>
                          <a:buChar char="§"/>
                          <a:defRPr kumimoji="1" sz="2000">
                            <a:solidFill>
                              <a:schemeClr val="tx1"/>
                            </a:solidFill>
                            <a:latin typeface="Verdana" panose="020B0604030504040204" pitchFamily="34" charset="0"/>
                            <a:ea typeface="新細明體" panose="02020500000000000000" pitchFamily="18" charset="-12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>
                            <a:schemeClr val="tx2"/>
                          </a:buClr>
                          <a:buSzPct val="80000"/>
                          <a:buFont typeface="Wingdings" panose="05000000000000000000" pitchFamily="2" charset="2"/>
                          <a:buChar char="§"/>
                          <a:defRPr kumimoji="1" sz="2000">
                            <a:solidFill>
                              <a:schemeClr val="tx1"/>
                            </a:solidFill>
                            <a:latin typeface="Verdana" panose="020B0604030504040204" pitchFamily="34" charset="0"/>
                            <a:ea typeface="新細明體" panose="02020500000000000000" pitchFamily="18" charset="-12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>
                            <a:schemeClr val="tx2"/>
                          </a:buClr>
                          <a:buSzPct val="80000"/>
                          <a:buFont typeface="Wingdings" panose="05000000000000000000" pitchFamily="2" charset="2"/>
                          <a:buChar char="§"/>
                          <a:defRPr kumimoji="1" sz="2000">
                            <a:solidFill>
                              <a:schemeClr val="tx1"/>
                            </a:solidFill>
                            <a:latin typeface="Verdana" panose="020B0604030504040204" pitchFamily="34" charset="0"/>
                            <a:ea typeface="新細明體" panose="02020500000000000000" pitchFamily="18" charset="-12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>
                            <a:schemeClr val="tx2"/>
                          </a:buClr>
                          <a:buSzPct val="80000"/>
                          <a:buFont typeface="Wingdings" panose="05000000000000000000" pitchFamily="2" charset="2"/>
                          <a:buChar char="§"/>
                          <a:defRPr kumimoji="1" sz="2000">
                            <a:solidFill>
                              <a:schemeClr val="tx1"/>
                            </a:solidFill>
                            <a:latin typeface="Verdana" panose="020B0604030504040204" pitchFamily="34" charset="0"/>
                            <a:ea typeface="新細明體" panose="02020500000000000000" pitchFamily="18" charset="-120"/>
                          </a:defRPr>
                        </a:lvl9pPr>
                      </a:lstStyle>
                      <a:p>
                        <a:pPr algn="ctr" eaLnBrk="1" hangingPunct="1">
                          <a:lnSpc>
                            <a:spcPct val="70000"/>
                          </a:lnSpc>
                          <a:spcBef>
                            <a:spcPts val="350"/>
                          </a:spcBef>
                          <a:buClrTx/>
                          <a:buSzTx/>
                          <a:buFontTx/>
                          <a:buNone/>
                        </a:pPr>
                        <a:r>
                          <a:rPr lang="zh-TW" altLang="en-US" sz="16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所得扣繳及登錄</a:t>
                        </a:r>
                        <a:endPara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endParaRPr>
                      </a:p>
                      <a:p>
                        <a:pPr algn="ctr" eaLnBrk="1" hangingPunct="1">
                          <a:lnSpc>
                            <a:spcPct val="70000"/>
                          </a:lnSpc>
                          <a:spcBef>
                            <a:spcPts val="350"/>
                          </a:spcBef>
                          <a:buClrTx/>
                          <a:buSzTx/>
                          <a:buFontTx/>
                          <a:buNone/>
                        </a:pPr>
                        <a:r>
                          <a:rPr lang="zh-TW" altLang="en-US" sz="16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補充保費扣繳及登錄</a:t>
                        </a:r>
                      </a:p>
                    </p:txBody>
                  </p:sp>
                </p:grpSp>
                <p:sp>
                  <p:nvSpPr>
                    <p:cNvPr id="36" name="矩形 35">
                      <a:extLst>
                        <a:ext uri="{FF2B5EF4-FFF2-40B4-BE49-F238E27FC236}">
                          <a16:creationId xmlns:a16="http://schemas.microsoft.com/office/drawing/2014/main" id="{E315C2BB-BE4B-44A6-A032-EA3C8C45FD8E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3154841" y="3803922"/>
                      <a:ext cx="1800000" cy="540000"/>
                    </a:xfrm>
                    <a:prstGeom prst="rect">
                      <a:avLst/>
                    </a:prstGeom>
                    <a:solidFill>
                      <a:srgbClr val="80B8B3"/>
                    </a:solidFill>
                    <a:ln w="9525" cap="rnd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 eaLnBrk="0" hangingPunct="0"/>
                      <a:r>
                        <a:rPr kumimoji="0" lang="zh-TW" altLang="en-US" sz="16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凡有</a:t>
                      </a:r>
                      <a:r>
                        <a:rPr kumimoji="0" lang="zh-TW" altLang="en-US" sz="16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印領清冊</a:t>
                      </a:r>
                      <a:r>
                        <a:rPr kumimoji="0" lang="zh-TW" altLang="en-US" sz="16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者</a:t>
                      </a:r>
                      <a:endParaRPr kumimoji="0" lang="en-US" altLang="zh-TW" sz="1600" b="1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eaLnBrk="0" hangingPunct="0"/>
                      <a:r>
                        <a:rPr kumimoji="0" lang="en-US" altLang="zh-TW" sz="14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4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先送出納、人事室</a:t>
                      </a:r>
                      <a:r>
                        <a:rPr kumimoji="0" lang="en-US" altLang="zh-TW" sz="14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kumimoji="0" lang="zh-TW" altLang="en-US" sz="1400" b="1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</a:endParaRPr>
                    </a:p>
                  </p:txBody>
                </p:sp>
              </p:grpSp>
              <p:sp>
                <p:nvSpPr>
                  <p:cNvPr id="35" name="矩形 34">
                    <a:extLst>
                      <a:ext uri="{FF2B5EF4-FFF2-40B4-BE49-F238E27FC236}">
                        <a16:creationId xmlns:a16="http://schemas.microsoft.com/office/drawing/2014/main" id="{04831BAD-2AFD-456E-BD97-14871C98A608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088447" y="3087580"/>
                    <a:ext cx="1800000" cy="540000"/>
                  </a:xfrm>
                  <a:prstGeom prst="rect">
                    <a:avLst/>
                  </a:prstGeom>
                  <a:solidFill>
                    <a:srgbClr val="80B8B3"/>
                  </a:solidFill>
                  <a:ln w="9525" cap="rnd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凡有</a:t>
                    </a:r>
                    <a:r>
                      <a: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核底價</a:t>
                    </a:r>
                    <a:r>
                      <a: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者</a:t>
                    </a:r>
                    <a:endParaRPr kumimoji="0" lang="en-US" altLang="zh-TW" sz="16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zh-TW" sz="1400" b="1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(</a:t>
                    </a:r>
                    <a:r>
                      <a:rPr kumimoji="0" lang="zh-TW" altLang="en-US" sz="1400" b="1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先送總務處驗收</a:t>
                    </a:r>
                    <a:r>
                      <a:rPr kumimoji="0" lang="en-US" altLang="zh-TW" sz="1400" b="1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)</a:t>
                    </a:r>
                    <a:endParaRPr kumimoji="0" lang="zh-TW" altLang="en-US" sz="14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p:txBody>
              </p:sp>
            </p:grpSp>
            <p:cxnSp>
              <p:nvCxnSpPr>
                <p:cNvPr id="47" name="直線單箭頭接點 46">
                  <a:extLst>
                    <a:ext uri="{FF2B5EF4-FFF2-40B4-BE49-F238E27FC236}">
                      <a16:creationId xmlns:a16="http://schemas.microsoft.com/office/drawing/2014/main" id="{3AE1927B-80D3-4928-9BF9-8C21A015DEC0}"/>
                    </a:ext>
                  </a:extLst>
                </p:cNvPr>
                <p:cNvCxnSpPr>
                  <a:endCxn id="35" idx="0"/>
                </p:cNvCxnSpPr>
                <p:nvPr/>
              </p:nvCxnSpPr>
              <p:spPr bwMode="auto">
                <a:xfrm>
                  <a:off x="3848720" y="2374715"/>
                  <a:ext cx="564035" cy="648432"/>
                </a:xfrm>
                <a:prstGeom prst="straightConnector1">
                  <a:avLst/>
                </a:prstGeom>
                <a:solidFill>
                  <a:schemeClr val="accent1"/>
                </a:solidFill>
                <a:ln w="12700" cap="rnd" cmpd="sng" algn="ctr">
                  <a:solidFill>
                    <a:schemeClr val="tx1"/>
                  </a:solidFill>
                  <a:prstDash val="lgDash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48" name="直線單箭頭接點 47">
                  <a:extLst>
                    <a:ext uri="{FF2B5EF4-FFF2-40B4-BE49-F238E27FC236}">
                      <a16:creationId xmlns:a16="http://schemas.microsoft.com/office/drawing/2014/main" id="{F7E2DF6B-0C99-4ED5-B312-9A654BAAD8B0}"/>
                    </a:ext>
                  </a:extLst>
                </p:cNvPr>
                <p:cNvCxnSpPr>
                  <a:cxnSpLocks/>
                  <a:stCxn id="36" idx="2"/>
                </p:cNvCxnSpPr>
                <p:nvPr/>
              </p:nvCxnSpPr>
              <p:spPr bwMode="auto">
                <a:xfrm flipH="1">
                  <a:off x="3720718" y="4368268"/>
                  <a:ext cx="692966" cy="628475"/>
                </a:xfrm>
                <a:prstGeom prst="straightConnector1">
                  <a:avLst/>
                </a:prstGeom>
                <a:solidFill>
                  <a:schemeClr val="accent1"/>
                </a:solidFill>
                <a:ln w="12700" cap="rnd" cmpd="sng" algn="ctr">
                  <a:solidFill>
                    <a:schemeClr val="tx1"/>
                  </a:solidFill>
                  <a:prstDash val="lgDash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52" name="直線單箭頭接點 51">
                  <a:extLst>
                    <a:ext uri="{FF2B5EF4-FFF2-40B4-BE49-F238E27FC236}">
                      <a16:creationId xmlns:a16="http://schemas.microsoft.com/office/drawing/2014/main" id="{BF2D4B97-85D2-46B1-9E8B-9DA17A6ADB0D}"/>
                    </a:ext>
                  </a:extLst>
                </p:cNvPr>
                <p:cNvCxnSpPr>
                  <a:cxnSpLocks/>
                  <a:stCxn id="35" idx="2"/>
                  <a:endCxn id="36" idx="0"/>
                </p:cNvCxnSpPr>
                <p:nvPr/>
              </p:nvCxnSpPr>
              <p:spPr bwMode="auto">
                <a:xfrm>
                  <a:off x="4412755" y="3563147"/>
                  <a:ext cx="929" cy="265121"/>
                </a:xfrm>
                <a:prstGeom prst="straightConnector1">
                  <a:avLst/>
                </a:prstGeom>
                <a:solidFill>
                  <a:schemeClr val="accent1"/>
                </a:solidFill>
                <a:ln w="12700" cap="rnd" cmpd="sng" algn="ctr">
                  <a:solidFill>
                    <a:schemeClr val="tx1"/>
                  </a:solidFill>
                  <a:prstDash val="lgDash"/>
                  <a:round/>
                  <a:headEnd type="none" w="med" len="med"/>
                  <a:tailEnd type="triangle"/>
                </a:ln>
                <a:effectLst/>
              </p:spPr>
            </p:cxnSp>
          </p:grpSp>
        </p:grpSp>
      </p:grpSp>
      <p:sp>
        <p:nvSpPr>
          <p:cNvPr id="55" name="Text Box 29">
            <a:extLst>
              <a:ext uri="{FF2B5EF4-FFF2-40B4-BE49-F238E27FC236}">
                <a16:creationId xmlns:a16="http://schemas.microsoft.com/office/drawing/2014/main" id="{6BEC86CC-EA49-4C39-9FE3-31378C4CD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8030" y="5032124"/>
            <a:ext cx="2599858" cy="16004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kumimoji="1" sz="28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支出憑證粘存單顏色：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教育部補助計畫：粉紅色</a:t>
            </a: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高教深耕補助款：橘色</a:t>
            </a: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國科會：綠色</a:t>
            </a: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產學合作、廠配款：淡黃色</a:t>
            </a:r>
          </a:p>
          <a:p>
            <a:pPr>
              <a:spcBef>
                <a:spcPts val="0"/>
              </a:spcBef>
              <a:buClrTx/>
              <a:buSzTx/>
              <a:buNone/>
            </a:pP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推廣教育：深黃色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0"/>
              </a:spcBef>
              <a:buClrTx/>
              <a:buSzTx/>
              <a:buNone/>
            </a:pP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6.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學雜費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3%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獎助學金：藍色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內容版面配置區 2">
            <a:extLst>
              <a:ext uri="{FF2B5EF4-FFF2-40B4-BE49-F238E27FC236}">
                <a16:creationId xmlns:a16="http://schemas.microsoft.com/office/drawing/2014/main" id="{53B69573-3620-4146-ABE0-83E775F4E72E}"/>
              </a:ext>
            </a:extLst>
          </p:cNvPr>
          <p:cNvSpPr txBox="1">
            <a:spLocks/>
          </p:cNvSpPr>
          <p:nvPr/>
        </p:nvSpPr>
        <p:spPr bwMode="auto">
          <a:xfrm>
            <a:off x="1267970" y="5730404"/>
            <a:ext cx="1666003" cy="265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797" tIns="46797" rIns="46797" bIns="46797" numCol="1" anchor="t" anchorCtr="0" compatLnSpc="1">
            <a:prstTxWarp prst="textNoShape">
              <a:avLst/>
            </a:prstTxWarp>
          </a:bodyPr>
          <a:lstStyle>
            <a:lvl1pPr marL="204694" indent="-204694" algn="l" defTabSz="742917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Verdana" pitchFamily="34" charset="0"/>
              <a:buChar char="•"/>
              <a:defRPr sz="1820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4673" indent="-89102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sz="1669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97100" indent="-216734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Marlett" pitchFamily="2" charset="2"/>
              <a:buChar char="8"/>
              <a:defRPr sz="1517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098120" indent="-155327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1635140" indent="-256469" algn="l" defTabSz="742917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1982965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6pPr>
            <a:lvl7pPr marL="2329712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7pPr>
            <a:lvl8pPr marL="2676461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8pPr>
            <a:lvl9pPr marL="3023209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9pPr>
          </a:lstStyle>
          <a:p>
            <a:pPr algn="ctr"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1400" dirty="0"/>
              <a:t>依據相關辦法審核</a:t>
            </a:r>
            <a:endParaRPr lang="en-US" altLang="zh-TW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14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3D6E503B-52E7-4C10-9C85-E73463803641}"/>
              </a:ext>
            </a:extLst>
          </p:cNvPr>
          <p:cNvGrpSpPr/>
          <p:nvPr/>
        </p:nvGrpSpPr>
        <p:grpSpPr>
          <a:xfrm>
            <a:off x="4376045" y="1281268"/>
            <a:ext cx="5737671" cy="5471130"/>
            <a:chOff x="4376045" y="1281268"/>
            <a:chExt cx="5737671" cy="5471130"/>
          </a:xfrm>
        </p:grpSpPr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0DDAA9B1-A502-4CEE-8940-B433C81AEBAA}"/>
                </a:ext>
              </a:extLst>
            </p:cNvPr>
            <p:cNvGrpSpPr/>
            <p:nvPr/>
          </p:nvGrpSpPr>
          <p:grpSpPr>
            <a:xfrm>
              <a:off x="4376045" y="1281268"/>
              <a:ext cx="5737671" cy="5471130"/>
              <a:chOff x="4354300" y="715581"/>
              <a:chExt cx="5737671" cy="5471130"/>
            </a:xfrm>
          </p:grpSpPr>
          <p:pic>
            <p:nvPicPr>
              <p:cNvPr id="8" name="圖片 7">
                <a:extLst>
                  <a:ext uri="{FF2B5EF4-FFF2-40B4-BE49-F238E27FC236}">
                    <a16:creationId xmlns:a16="http://schemas.microsoft.com/office/drawing/2014/main" id="{D7580BC8-0338-42F2-881D-9A2EEEE0B1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354300" y="715581"/>
                <a:ext cx="5711289" cy="3734040"/>
              </a:xfrm>
              <a:prstGeom prst="rect">
                <a:avLst/>
              </a:prstGeom>
            </p:spPr>
          </p:pic>
          <p:pic>
            <p:nvPicPr>
              <p:cNvPr id="9" name="圖片 8">
                <a:extLst>
                  <a:ext uri="{FF2B5EF4-FFF2-40B4-BE49-F238E27FC236}">
                    <a16:creationId xmlns:a16="http://schemas.microsoft.com/office/drawing/2014/main" id="{C045EE8D-9324-489D-9124-E1CD7D8A99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07065" y="2582601"/>
                <a:ext cx="5658524" cy="3604110"/>
              </a:xfrm>
              <a:prstGeom prst="rect">
                <a:avLst/>
              </a:prstGeom>
            </p:spPr>
          </p:pic>
          <p:pic>
            <p:nvPicPr>
              <p:cNvPr id="10" name="圖片 9">
                <a:extLst>
                  <a:ext uri="{FF2B5EF4-FFF2-40B4-BE49-F238E27FC236}">
                    <a16:creationId xmlns:a16="http://schemas.microsoft.com/office/drawing/2014/main" id="{74265FF3-1C88-42AF-94B7-BC456281A03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b="49025"/>
              <a:stretch/>
            </p:blipFill>
            <p:spPr>
              <a:xfrm>
                <a:off x="4380682" y="4375074"/>
                <a:ext cx="5711289" cy="1769261"/>
              </a:xfrm>
              <a:prstGeom prst="rect">
                <a:avLst/>
              </a:prstGeom>
            </p:spPr>
          </p:pic>
        </p:grp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55E536AD-B5A2-4529-918E-481C07465BA3}"/>
                </a:ext>
              </a:extLst>
            </p:cNvPr>
            <p:cNvSpPr/>
            <p:nvPr/>
          </p:nvSpPr>
          <p:spPr bwMode="auto">
            <a:xfrm>
              <a:off x="8129736" y="2259041"/>
              <a:ext cx="1800200" cy="889247"/>
            </a:xfrm>
            <a:prstGeom prst="rect">
              <a:avLst/>
            </a:prstGeom>
            <a:noFill/>
            <a:ln w="38100" cap="rnd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FBFD3537-7D14-4C87-92BC-04AEA3BE35BE}"/>
                </a:ext>
              </a:extLst>
            </p:cNvPr>
            <p:cNvSpPr/>
            <p:nvPr/>
          </p:nvSpPr>
          <p:spPr bwMode="auto">
            <a:xfrm>
              <a:off x="8201744" y="4043394"/>
              <a:ext cx="1885590" cy="897367"/>
            </a:xfrm>
            <a:prstGeom prst="rect">
              <a:avLst/>
            </a:prstGeom>
            <a:noFill/>
            <a:ln w="38100" cap="rnd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1724F178-65C2-40F3-9400-32BB8162FEEB}"/>
                </a:ext>
              </a:extLst>
            </p:cNvPr>
            <p:cNvSpPr/>
            <p:nvPr/>
          </p:nvSpPr>
          <p:spPr bwMode="auto">
            <a:xfrm>
              <a:off x="8057728" y="5796510"/>
              <a:ext cx="1944216" cy="897367"/>
            </a:xfrm>
            <a:prstGeom prst="rect">
              <a:avLst/>
            </a:prstGeom>
            <a:noFill/>
            <a:ln w="38100" cap="rnd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核銷作業流程</a:t>
            </a:r>
            <a:r>
              <a:rPr lang="en-US" altLang="zh-TW" dirty="0"/>
              <a:t>-</a:t>
            </a:r>
            <a:r>
              <a:rPr lang="zh-TW" altLang="en-US" dirty="0"/>
              <a:t>憑證黏貼方式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11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36848" y="22214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4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A7E5854-B9EC-4EE6-9ECF-2BF7B86B1F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319" y="3185813"/>
            <a:ext cx="6206360" cy="3323546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AD8D7C92-DDA5-4C46-8EAA-200D6F10E47D}"/>
              </a:ext>
            </a:extLst>
          </p:cNvPr>
          <p:cNvSpPr/>
          <p:nvPr/>
        </p:nvSpPr>
        <p:spPr bwMode="auto">
          <a:xfrm>
            <a:off x="3050499" y="3988858"/>
            <a:ext cx="1188000" cy="1368000"/>
          </a:xfrm>
          <a:prstGeom prst="rect">
            <a:avLst/>
          </a:prstGeom>
          <a:noFill/>
          <a:ln w="38100" cap="rnd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0" name="內容版面配置區 2">
            <a:extLst>
              <a:ext uri="{FF2B5EF4-FFF2-40B4-BE49-F238E27FC236}">
                <a16:creationId xmlns:a16="http://schemas.microsoft.com/office/drawing/2014/main" id="{D88FD9DE-7CBB-4151-BBAC-09DB32659351}"/>
              </a:ext>
            </a:extLst>
          </p:cNvPr>
          <p:cNvSpPr txBox="1">
            <a:spLocks/>
          </p:cNvSpPr>
          <p:nvPr/>
        </p:nvSpPr>
        <p:spPr bwMode="auto">
          <a:xfrm>
            <a:off x="724422" y="1076248"/>
            <a:ext cx="4151343" cy="2072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797" tIns="46797" rIns="46797" bIns="46797" numCol="1" anchor="t" anchorCtr="0" compatLnSpc="1">
            <a:prstTxWarp prst="textNoShape">
              <a:avLst/>
            </a:prstTxWarp>
          </a:bodyPr>
          <a:lstStyle>
            <a:lvl1pPr marL="204694" indent="-204694" algn="l" defTabSz="742917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Verdana" pitchFamily="34" charset="0"/>
              <a:buChar char="•"/>
              <a:defRPr sz="1820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4673" indent="-89102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sz="1669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97100" indent="-216734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Marlett" pitchFamily="2" charset="2"/>
              <a:buChar char="8"/>
              <a:defRPr sz="1517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098120" indent="-155327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1635140" indent="-256469" algn="l" defTabSz="742917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1982965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6pPr>
            <a:lvl7pPr marL="2329712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7pPr>
            <a:lvl8pPr marL="2676461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8pPr>
            <a:lvl9pPr marL="3023209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9pPr>
          </a:lstStyle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1400" dirty="0"/>
              <a:t>支出憑證粘存單黏貼方式：</a:t>
            </a:r>
            <a:endParaRPr lang="en-US" altLang="zh-TW" sz="1400" dirty="0"/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1400" dirty="0"/>
              <a:t>　</a:t>
            </a:r>
            <a:r>
              <a:rPr lang="en-US" altLang="zh-TW" sz="1400" dirty="0"/>
              <a:t>1.</a:t>
            </a:r>
            <a:r>
              <a:rPr lang="zh-TW" altLang="en-US" sz="1400" dirty="0"/>
              <a:t>經費收支結算表請置於最前面。</a:t>
            </a:r>
            <a:endParaRPr lang="en-US" altLang="zh-TW" sz="1400" dirty="0"/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1400" dirty="0"/>
              <a:t>　</a:t>
            </a:r>
            <a:r>
              <a:rPr lang="en-US" altLang="zh-TW" sz="1400" dirty="0"/>
              <a:t>2.</a:t>
            </a:r>
            <a:r>
              <a:rPr lang="zh-TW" altLang="en-US" sz="1400" dirty="0">
                <a:solidFill>
                  <a:srgbClr val="FF0000"/>
                </a:solidFill>
              </a:rPr>
              <a:t>按經費收支結算表經費項目填寫支出粘存</a:t>
            </a:r>
            <a:endParaRPr lang="en-US" altLang="zh-TW" sz="1400" dirty="0">
              <a:solidFill>
                <a:srgbClr val="FF0000"/>
              </a:solidFill>
            </a:endParaRP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1400" dirty="0">
                <a:solidFill>
                  <a:srgbClr val="FF0000"/>
                </a:solidFill>
              </a:rPr>
              <a:t>       單核銷。</a:t>
            </a:r>
            <a:endParaRPr lang="en-US" altLang="zh-TW" sz="1400" dirty="0">
              <a:solidFill>
                <a:srgbClr val="FF0000"/>
              </a:solidFill>
            </a:endParaRP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1400" dirty="0"/>
              <a:t>　</a:t>
            </a:r>
            <a:r>
              <a:rPr lang="en-US" altLang="zh-TW" sz="1400" dirty="0"/>
              <a:t>3.</a:t>
            </a:r>
            <a:r>
              <a:rPr lang="zh-TW" altLang="en-US" sz="1400" dirty="0"/>
              <a:t>每張粘存單最多貼</a:t>
            </a:r>
            <a:r>
              <a:rPr lang="zh-TW" altLang="en-US" sz="1400" dirty="0">
                <a:solidFill>
                  <a:srgbClr val="FF0000"/>
                </a:solidFill>
              </a:rPr>
              <a:t>五張</a:t>
            </a:r>
            <a:r>
              <a:rPr lang="zh-TW" altLang="en-US" sz="1400" dirty="0"/>
              <a:t>單據。</a:t>
            </a:r>
            <a:endParaRPr lang="en-US" altLang="zh-TW" sz="1400" dirty="0"/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1400" dirty="0"/>
              <a:t>　</a:t>
            </a:r>
            <a:r>
              <a:rPr lang="en-US" altLang="zh-TW" sz="1400" dirty="0"/>
              <a:t>4.</a:t>
            </a:r>
            <a:r>
              <a:rPr lang="zh-TW" altLang="en-US" sz="1400" dirty="0"/>
              <a:t>其他不需核章之附屬憑證以</a:t>
            </a:r>
            <a:r>
              <a:rPr lang="en-US" altLang="zh-TW" sz="1400" dirty="0"/>
              <a:t>A4</a:t>
            </a:r>
            <a:r>
              <a:rPr lang="zh-TW" altLang="en-US" sz="1400" dirty="0"/>
              <a:t>續貼於後。</a:t>
            </a:r>
            <a:endParaRPr lang="en-US" altLang="zh-TW" sz="1400" dirty="0"/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1400" dirty="0"/>
              <a:t>　</a:t>
            </a:r>
            <a:r>
              <a:rPr lang="en-US" altLang="zh-TW" sz="1400" dirty="0"/>
              <a:t>5.</a:t>
            </a:r>
            <a:r>
              <a:rPr lang="zh-TW" altLang="en-US" sz="1400" dirty="0"/>
              <a:t>核准簽文及其附件置於最後。</a:t>
            </a:r>
            <a:endParaRPr lang="en-US" altLang="zh-TW" sz="1400" dirty="0"/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1400" dirty="0"/>
              <a:t>　</a:t>
            </a:r>
            <a:r>
              <a:rPr lang="en-US" altLang="zh-TW" sz="1400" dirty="0"/>
              <a:t>6.</a:t>
            </a:r>
            <a:r>
              <a:rPr lang="zh-TW" altLang="en-US" sz="1400" dirty="0"/>
              <a:t>摘要請說明清楚項目，</a:t>
            </a:r>
            <a:r>
              <a:rPr lang="zh-TW" altLang="en-US" sz="1400" dirty="0">
                <a:solidFill>
                  <a:srgbClr val="FF0000"/>
                </a:solidFill>
              </a:rPr>
              <a:t>不可僅寫計畫用</a:t>
            </a:r>
            <a:endParaRPr lang="en-US" altLang="zh-TW" sz="1400" dirty="0">
              <a:solidFill>
                <a:srgbClr val="FF0000"/>
              </a:solidFill>
            </a:endParaRPr>
          </a:p>
          <a:p>
            <a:pPr eaLnBrk="1" hangingPunct="1">
              <a:spcBef>
                <a:spcPts val="0"/>
              </a:spcBef>
              <a:buClrTx/>
              <a:buNone/>
            </a:pPr>
            <a:r>
              <a:rPr lang="zh-TW" altLang="en-US" sz="1400" dirty="0"/>
              <a:t>　</a:t>
            </a:r>
            <a:r>
              <a:rPr lang="en-US" altLang="zh-TW" sz="1400" dirty="0"/>
              <a:t>7.</a:t>
            </a:r>
            <a:r>
              <a:rPr lang="zh-TW" altLang="en-US" sz="1400" dirty="0"/>
              <a:t>不可用廢紙黏貼憑證</a:t>
            </a:r>
            <a:endParaRPr lang="en-US" altLang="zh-TW" sz="1400" dirty="0">
              <a:solidFill>
                <a:srgbClr val="FF0000"/>
              </a:solidFill>
            </a:endParaRP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5CBED7AB-1BE2-42DB-9738-91C5FBE4E313}"/>
              </a:ext>
            </a:extLst>
          </p:cNvPr>
          <p:cNvCxnSpPr>
            <a:cxnSpLocks/>
          </p:cNvCxnSpPr>
          <p:nvPr/>
        </p:nvCxnSpPr>
        <p:spPr bwMode="auto">
          <a:xfrm>
            <a:off x="4097288" y="5213269"/>
            <a:ext cx="4752528" cy="1145828"/>
          </a:xfrm>
          <a:prstGeom prst="straightConnector1">
            <a:avLst/>
          </a:prstGeom>
          <a:ln>
            <a:solidFill>
              <a:srgbClr val="046767"/>
            </a:solidFill>
            <a:headEnd type="none" w="med" len="med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1BBBB207-7087-4552-9781-285A460C79AF}"/>
              </a:ext>
            </a:extLst>
          </p:cNvPr>
          <p:cNvCxnSpPr>
            <a:cxnSpLocks/>
          </p:cNvCxnSpPr>
          <p:nvPr/>
        </p:nvCxnSpPr>
        <p:spPr bwMode="auto">
          <a:xfrm flipV="1">
            <a:off x="4097288" y="4672858"/>
            <a:ext cx="4877968" cy="142763"/>
          </a:xfrm>
          <a:prstGeom prst="straightConnector1">
            <a:avLst/>
          </a:prstGeom>
          <a:ln>
            <a:solidFill>
              <a:srgbClr val="046767"/>
            </a:solidFill>
            <a:headEnd type="none" w="med" len="med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id="{0A1DDDD9-B21E-4366-A61D-59925E44451A}"/>
              </a:ext>
            </a:extLst>
          </p:cNvPr>
          <p:cNvSpPr/>
          <p:nvPr/>
        </p:nvSpPr>
        <p:spPr bwMode="auto">
          <a:xfrm>
            <a:off x="6305580" y="2254551"/>
            <a:ext cx="1836204" cy="898225"/>
          </a:xfrm>
          <a:prstGeom prst="rect">
            <a:avLst/>
          </a:prstGeom>
          <a:noFill/>
          <a:ln w="38100" cap="rnd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0927F91B-B237-4F86-9E0E-621DFE7118BA}"/>
              </a:ext>
            </a:extLst>
          </p:cNvPr>
          <p:cNvCxnSpPr>
            <a:cxnSpLocks/>
          </p:cNvCxnSpPr>
          <p:nvPr/>
        </p:nvCxnSpPr>
        <p:spPr bwMode="auto">
          <a:xfrm flipV="1">
            <a:off x="4097288" y="3055927"/>
            <a:ext cx="4825203" cy="1436150"/>
          </a:xfrm>
          <a:prstGeom prst="straightConnector1">
            <a:avLst/>
          </a:prstGeom>
          <a:ln>
            <a:solidFill>
              <a:srgbClr val="046767"/>
            </a:solidFill>
            <a:headEnd type="none" w="med" len="med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814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核銷作業流程</a:t>
            </a:r>
            <a:r>
              <a:rPr lang="en-US" altLang="zh-TW" dirty="0"/>
              <a:t>-</a:t>
            </a:r>
            <a:r>
              <a:rPr lang="zh-TW" altLang="en-US" dirty="0"/>
              <a:t>憑證黏貼方式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12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36848" y="22214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4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09D6D09A-81AA-4D3E-B902-D7A25DB99555}"/>
              </a:ext>
            </a:extLst>
          </p:cNvPr>
          <p:cNvGrpSpPr/>
          <p:nvPr/>
        </p:nvGrpSpPr>
        <p:grpSpPr>
          <a:xfrm>
            <a:off x="4320329" y="3094482"/>
            <a:ext cx="5256584" cy="4046936"/>
            <a:chOff x="4731130" y="2820938"/>
            <a:chExt cx="5256584" cy="4046936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F8BF2E0E-F0B7-48E2-82E9-9195F0A3D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31130" y="2820938"/>
              <a:ext cx="5256584" cy="4046936"/>
            </a:xfrm>
            <a:prstGeom prst="rect">
              <a:avLst/>
            </a:prstGeom>
          </p:spPr>
        </p:pic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AD7B9C8E-E203-429D-8BE1-0B5CF73D1D64}"/>
                </a:ext>
              </a:extLst>
            </p:cNvPr>
            <p:cNvCxnSpPr/>
            <p:nvPr/>
          </p:nvCxnSpPr>
          <p:spPr bwMode="auto">
            <a:xfrm>
              <a:off x="5897488" y="3973066"/>
              <a:ext cx="432048" cy="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987D2898-CE31-4337-96D7-2FDA813CA780}"/>
                </a:ext>
              </a:extLst>
            </p:cNvPr>
            <p:cNvCxnSpPr/>
            <p:nvPr/>
          </p:nvCxnSpPr>
          <p:spPr bwMode="auto">
            <a:xfrm>
              <a:off x="4867610" y="4837162"/>
              <a:ext cx="432048" cy="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A4CE9AB7-AB8E-4A2F-AE64-C7FD869116EB}"/>
                </a:ext>
              </a:extLst>
            </p:cNvPr>
            <p:cNvCxnSpPr/>
            <p:nvPr/>
          </p:nvCxnSpPr>
          <p:spPr bwMode="auto">
            <a:xfrm>
              <a:off x="6329568" y="5485234"/>
              <a:ext cx="216000" cy="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0" name="直線接點 49">
              <a:extLst>
                <a:ext uri="{FF2B5EF4-FFF2-40B4-BE49-F238E27FC236}">
                  <a16:creationId xmlns:a16="http://schemas.microsoft.com/office/drawing/2014/main" id="{051E806D-6EA9-471E-8273-6D80C16AB09E}"/>
                </a:ext>
              </a:extLst>
            </p:cNvPr>
            <p:cNvCxnSpPr/>
            <p:nvPr/>
          </p:nvCxnSpPr>
          <p:spPr bwMode="auto">
            <a:xfrm>
              <a:off x="4867610" y="5629250"/>
              <a:ext cx="216000" cy="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" name="直線接點 50">
              <a:extLst>
                <a:ext uri="{FF2B5EF4-FFF2-40B4-BE49-F238E27FC236}">
                  <a16:creationId xmlns:a16="http://schemas.microsoft.com/office/drawing/2014/main" id="{FEE453A8-BB37-4F4E-A262-30CAD1EC589B}"/>
                </a:ext>
              </a:extLst>
            </p:cNvPr>
            <p:cNvCxnSpPr/>
            <p:nvPr/>
          </p:nvCxnSpPr>
          <p:spPr bwMode="auto">
            <a:xfrm>
              <a:off x="6329568" y="6277322"/>
              <a:ext cx="216000" cy="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" name="直線接點 52">
              <a:extLst>
                <a:ext uri="{FF2B5EF4-FFF2-40B4-BE49-F238E27FC236}">
                  <a16:creationId xmlns:a16="http://schemas.microsoft.com/office/drawing/2014/main" id="{9D9DDF51-09EA-4294-890D-62BDB09D2C86}"/>
                </a:ext>
              </a:extLst>
            </p:cNvPr>
            <p:cNvCxnSpPr/>
            <p:nvPr/>
          </p:nvCxnSpPr>
          <p:spPr bwMode="auto">
            <a:xfrm>
              <a:off x="4867610" y="6349330"/>
              <a:ext cx="216000" cy="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C46CF296-6685-4A2D-B3F3-D92A4F1C91C4}"/>
              </a:ext>
            </a:extLst>
          </p:cNvPr>
          <p:cNvGrpSpPr/>
          <p:nvPr/>
        </p:nvGrpSpPr>
        <p:grpSpPr>
          <a:xfrm>
            <a:off x="712912" y="1308770"/>
            <a:ext cx="4943506" cy="2656302"/>
            <a:chOff x="712912" y="1075227"/>
            <a:chExt cx="4943506" cy="2656302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2CF4E46C-3E1F-49B6-9DF2-79A0ED2BB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2912" y="1075227"/>
              <a:ext cx="4943506" cy="2656302"/>
            </a:xfrm>
            <a:prstGeom prst="rect">
              <a:avLst/>
            </a:prstGeom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27F71642-4303-4078-AABB-996E819E9ED4}"/>
                </a:ext>
              </a:extLst>
            </p:cNvPr>
            <p:cNvSpPr/>
            <p:nvPr/>
          </p:nvSpPr>
          <p:spPr bwMode="auto">
            <a:xfrm>
              <a:off x="4012757" y="1857056"/>
              <a:ext cx="1584176" cy="784805"/>
            </a:xfrm>
            <a:prstGeom prst="rect">
              <a:avLst/>
            </a:prstGeom>
            <a:noFill/>
            <a:ln w="28575" cap="rnd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54" name="內容版面配置區 2">
            <a:extLst>
              <a:ext uri="{FF2B5EF4-FFF2-40B4-BE49-F238E27FC236}">
                <a16:creationId xmlns:a16="http://schemas.microsoft.com/office/drawing/2014/main" id="{9C464393-0B32-43D8-B239-92760F1C68C4}"/>
              </a:ext>
            </a:extLst>
          </p:cNvPr>
          <p:cNvSpPr txBox="1">
            <a:spLocks/>
          </p:cNvSpPr>
          <p:nvPr/>
        </p:nvSpPr>
        <p:spPr bwMode="auto">
          <a:xfrm>
            <a:off x="6387359" y="1134842"/>
            <a:ext cx="3823441" cy="1900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797" tIns="46797" rIns="46797" bIns="46797" numCol="1" anchor="t" anchorCtr="0" compatLnSpc="1">
            <a:prstTxWarp prst="textNoShape">
              <a:avLst/>
            </a:prstTxWarp>
          </a:bodyPr>
          <a:lstStyle>
            <a:lvl1pPr marL="204694" indent="-204694" algn="l" defTabSz="742917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Verdana" pitchFamily="34" charset="0"/>
              <a:buChar char="•"/>
              <a:defRPr sz="1820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4673" indent="-89102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sz="1669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97100" indent="-216734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Marlett" pitchFamily="2" charset="2"/>
              <a:buChar char="8"/>
              <a:defRPr sz="1517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098120" indent="-155327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1635140" indent="-256469" algn="l" defTabSz="742917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1982965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6pPr>
            <a:lvl7pPr marL="2329712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7pPr>
            <a:lvl8pPr marL="2676461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8pPr>
            <a:lvl9pPr marL="3023209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9pPr>
          </a:lstStyle>
          <a:p>
            <a:pPr marL="0" indent="0">
              <a:spcBef>
                <a:spcPts val="200"/>
              </a:spcBef>
              <a:buNone/>
            </a:pPr>
            <a:r>
              <a:rPr kumimoji="0" lang="zh-TW" altLang="en-US" kern="0" dirty="0"/>
              <a:t>支出憑證粘存單人事費金額應含</a:t>
            </a:r>
            <a:endParaRPr kumimoji="0" lang="en-US" altLang="zh-TW" kern="0" dirty="0"/>
          </a:p>
          <a:p>
            <a:pPr marL="0" indent="0">
              <a:spcBef>
                <a:spcPts val="200"/>
              </a:spcBef>
              <a:buNone/>
            </a:pPr>
            <a:r>
              <a:rPr kumimoji="0" lang="zh-TW" altLang="en-US" kern="0" dirty="0"/>
              <a:t>　　</a:t>
            </a:r>
            <a:r>
              <a:rPr kumimoji="0" lang="en-US" altLang="zh-TW" kern="0" dirty="0"/>
              <a:t>1.</a:t>
            </a:r>
            <a:r>
              <a:rPr kumimoji="0" lang="zh-TW" altLang="en-US" kern="0" dirty="0"/>
              <a:t>人事費</a:t>
            </a:r>
            <a:endParaRPr kumimoji="0" lang="en-US" altLang="zh-TW" kern="0" dirty="0"/>
          </a:p>
          <a:p>
            <a:pPr marL="0" indent="0">
              <a:spcBef>
                <a:spcPts val="200"/>
              </a:spcBef>
              <a:buNone/>
            </a:pPr>
            <a:r>
              <a:rPr kumimoji="0" lang="zh-TW" altLang="en-US" kern="0" dirty="0"/>
              <a:t>　　</a:t>
            </a:r>
            <a:r>
              <a:rPr kumimoji="0" lang="en-US" altLang="zh-TW" kern="0" dirty="0"/>
              <a:t>2.</a:t>
            </a:r>
            <a:r>
              <a:rPr kumimoji="0" lang="zh-TW" altLang="en-US" kern="0" dirty="0"/>
              <a:t>雇主補充保費</a:t>
            </a:r>
            <a:endParaRPr kumimoji="0" lang="en-US" altLang="zh-TW" kern="0" dirty="0"/>
          </a:p>
          <a:p>
            <a:pPr marL="0" indent="0">
              <a:spcBef>
                <a:spcPts val="200"/>
              </a:spcBef>
              <a:buNone/>
            </a:pPr>
            <a:r>
              <a:rPr kumimoji="0" lang="zh-TW" altLang="en-US" kern="0" dirty="0"/>
              <a:t>　　</a:t>
            </a:r>
            <a:r>
              <a:rPr kumimoji="0" lang="en-US" altLang="zh-TW" kern="0" dirty="0"/>
              <a:t>3.</a:t>
            </a:r>
            <a:r>
              <a:rPr kumimoji="0" lang="zh-TW" altLang="en-US" kern="0" dirty="0"/>
              <a:t>勞保校付額</a:t>
            </a:r>
            <a:endParaRPr kumimoji="0" lang="en-US" altLang="zh-TW" kern="0" dirty="0"/>
          </a:p>
          <a:p>
            <a:pPr marL="0" indent="0">
              <a:spcBef>
                <a:spcPts val="200"/>
              </a:spcBef>
              <a:buNone/>
            </a:pPr>
            <a:r>
              <a:rPr kumimoji="0" lang="zh-TW" altLang="en-US" kern="0" dirty="0"/>
              <a:t>　　</a:t>
            </a:r>
            <a:r>
              <a:rPr kumimoji="0" lang="en-US" altLang="zh-TW" kern="0" dirty="0"/>
              <a:t>4.</a:t>
            </a:r>
            <a:r>
              <a:rPr kumimoji="0" lang="zh-TW" altLang="en-US" kern="0" dirty="0"/>
              <a:t>勞退校付額</a:t>
            </a:r>
            <a:endParaRPr kumimoji="0" lang="en-US" altLang="zh-TW" kern="0" dirty="0"/>
          </a:p>
          <a:p>
            <a:pPr marL="0" indent="0">
              <a:spcBef>
                <a:spcPts val="200"/>
              </a:spcBef>
              <a:buNone/>
            </a:pPr>
            <a:r>
              <a:rPr kumimoji="0" lang="zh-TW" altLang="en-US" kern="0" dirty="0"/>
              <a:t>　　</a:t>
            </a:r>
            <a:r>
              <a:rPr kumimoji="0" lang="en-US" altLang="zh-TW" kern="0" dirty="0"/>
              <a:t>5.</a:t>
            </a:r>
            <a:r>
              <a:rPr kumimoji="0" lang="zh-TW" altLang="en-US" kern="0" dirty="0"/>
              <a:t>健保校付額</a:t>
            </a:r>
            <a:endParaRPr kumimoji="0" lang="en-US" altLang="zh-TW" kern="0" dirty="0"/>
          </a:p>
        </p:txBody>
      </p:sp>
      <p:sp>
        <p:nvSpPr>
          <p:cNvPr id="56" name="內容版面配置區 2">
            <a:extLst>
              <a:ext uri="{FF2B5EF4-FFF2-40B4-BE49-F238E27FC236}">
                <a16:creationId xmlns:a16="http://schemas.microsoft.com/office/drawing/2014/main" id="{0B372B70-3563-46C1-9ACE-7021D19826A7}"/>
              </a:ext>
            </a:extLst>
          </p:cNvPr>
          <p:cNvSpPr txBox="1">
            <a:spLocks/>
          </p:cNvSpPr>
          <p:nvPr/>
        </p:nvSpPr>
        <p:spPr bwMode="auto">
          <a:xfrm>
            <a:off x="1216968" y="4270728"/>
            <a:ext cx="2998094" cy="829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797" tIns="46797" rIns="46797" bIns="46797" numCol="1" anchor="t" anchorCtr="0" compatLnSpc="1">
            <a:prstTxWarp prst="textNoShape">
              <a:avLst/>
            </a:prstTxWarp>
          </a:bodyPr>
          <a:lstStyle>
            <a:lvl1pPr marL="204694" indent="-204694" algn="l" defTabSz="742917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Verdana" pitchFamily="34" charset="0"/>
              <a:buChar char="•"/>
              <a:defRPr sz="1820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4673" indent="-89102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sz="1669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97100" indent="-216734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Marlett" pitchFamily="2" charset="2"/>
              <a:buChar char="8"/>
              <a:defRPr sz="1517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098120" indent="-155327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1635140" indent="-256469" algn="l" defTabSz="742917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1982965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6pPr>
            <a:lvl7pPr marL="2329712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7pPr>
            <a:lvl8pPr marL="2676461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8pPr>
            <a:lvl9pPr marL="3023209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9pPr>
          </a:lstStyle>
          <a:p>
            <a:pPr marL="0" indent="0" algn="ctr">
              <a:spcBef>
                <a:spcPts val="200"/>
              </a:spcBef>
              <a:buNone/>
            </a:pPr>
            <a:r>
              <a:rPr kumimoji="0" lang="zh-TW" altLang="en-US" kern="0" dirty="0"/>
              <a:t>勞保勞退等保險校負擔費用</a:t>
            </a:r>
            <a:endParaRPr kumimoji="0" lang="en-US" altLang="zh-TW" kern="0" dirty="0"/>
          </a:p>
          <a:p>
            <a:pPr marL="0" indent="0" algn="ctr">
              <a:spcBef>
                <a:spcPts val="200"/>
              </a:spcBef>
              <a:buNone/>
            </a:pPr>
            <a:r>
              <a:rPr kumimoji="0" lang="zh-TW" altLang="en-US" kern="0" dirty="0">
                <a:solidFill>
                  <a:srgbClr val="FF0000"/>
                </a:solidFill>
              </a:rPr>
              <a:t>無須分張</a:t>
            </a:r>
            <a:r>
              <a:rPr kumimoji="0" lang="zh-TW" altLang="en-US" kern="0" dirty="0"/>
              <a:t>核章</a:t>
            </a:r>
            <a:endParaRPr kumimoji="0" lang="en-US" altLang="zh-TW" kern="0" dirty="0"/>
          </a:p>
        </p:txBody>
      </p:sp>
      <p:sp>
        <p:nvSpPr>
          <p:cNvPr id="57" name="箭號: 向右 56">
            <a:extLst>
              <a:ext uri="{FF2B5EF4-FFF2-40B4-BE49-F238E27FC236}">
                <a16:creationId xmlns:a16="http://schemas.microsoft.com/office/drawing/2014/main" id="{F7C2FD7A-7F24-4ABD-9091-090936B9197C}"/>
              </a:ext>
            </a:extLst>
          </p:cNvPr>
          <p:cNvSpPr/>
          <p:nvPr/>
        </p:nvSpPr>
        <p:spPr bwMode="auto">
          <a:xfrm>
            <a:off x="5656418" y="2472489"/>
            <a:ext cx="961150" cy="294649"/>
          </a:xfrm>
          <a:prstGeom prst="rightArrow">
            <a:avLst/>
          </a:prstGeom>
          <a:solidFill>
            <a:srgbClr val="046767"/>
          </a:solidFill>
          <a:ln w="12700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627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B44C7EF-C605-48F1-8D08-99CE33853E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13</a:t>
            </a:fld>
            <a:endParaRPr lang="zh-TW" altLang="en-US" dirty="0"/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15C5352-EAC8-49A2-A041-DD03CF473169}"/>
              </a:ext>
            </a:extLst>
          </p:cNvPr>
          <p:cNvGrpSpPr/>
          <p:nvPr/>
        </p:nvGrpSpPr>
        <p:grpSpPr>
          <a:xfrm>
            <a:off x="1608479" y="1437515"/>
            <a:ext cx="3784953" cy="3874591"/>
            <a:chOff x="827433" y="1500188"/>
            <a:chExt cx="3784953" cy="4171181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3852E029-F1DD-41C1-AAEC-E983D79F03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435" y="3126978"/>
              <a:ext cx="3773909" cy="387557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anchor="ctr" anchorCtr="1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p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p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lnSpc>
                  <a:spcPct val="112000"/>
                </a:lnSpc>
                <a:spcBef>
                  <a:spcPts val="538"/>
                </a:spcBef>
                <a:buClrTx/>
                <a:buSzTx/>
                <a:buFontTx/>
                <a:buNone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出納付款作業</a:t>
              </a:r>
            </a:p>
          </p:txBody>
        </p:sp>
        <p:sp>
          <p:nvSpPr>
            <p:cNvPr id="6" name="Line 4">
              <a:extLst>
                <a:ext uri="{FF2B5EF4-FFF2-40B4-BE49-F238E27FC236}">
                  <a16:creationId xmlns:a16="http://schemas.microsoft.com/office/drawing/2014/main" id="{C8FFCB1C-7784-4BBF-8FA2-CBF3331157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14625" y="2071688"/>
              <a:ext cx="0" cy="360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anchor="ctr" anchorCtr="1"/>
            <a:lstStyle/>
            <a:p>
              <a:endPara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Line 5">
              <a:extLst>
                <a:ext uri="{FF2B5EF4-FFF2-40B4-BE49-F238E27FC236}">
                  <a16:creationId xmlns:a16="http://schemas.microsoft.com/office/drawing/2014/main" id="{8E89BA53-629A-4F0E-8080-58C49E12EC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14625" y="2803128"/>
              <a:ext cx="0" cy="3238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anchor="ctr" anchorCtr="1"/>
            <a:lstStyle/>
            <a:p>
              <a:endPara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Line 6">
              <a:extLst>
                <a:ext uri="{FF2B5EF4-FFF2-40B4-BE49-F238E27FC236}">
                  <a16:creationId xmlns:a16="http://schemas.microsoft.com/office/drawing/2014/main" id="{F6FEC6AA-116D-47CF-8F61-179E477145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14625" y="3514535"/>
              <a:ext cx="0" cy="3228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anchor="ctr" anchorCtr="1"/>
            <a:lstStyle/>
            <a:p>
              <a:endPara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Line 7">
              <a:extLst>
                <a:ext uri="{FF2B5EF4-FFF2-40B4-BE49-F238E27FC236}">
                  <a16:creationId xmlns:a16="http://schemas.microsoft.com/office/drawing/2014/main" id="{4433DA7F-E082-41FB-893F-9A1E9760F4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14625" y="4572405"/>
              <a:ext cx="0" cy="3238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anchor="ctr" anchorCtr="1"/>
            <a:lstStyle/>
            <a:p>
              <a:endPara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AutoShape 8">
              <a:extLst>
                <a:ext uri="{FF2B5EF4-FFF2-40B4-BE49-F238E27FC236}">
                  <a16:creationId xmlns:a16="http://schemas.microsoft.com/office/drawing/2014/main" id="{B71744A7-3F1F-447A-9EEC-06E280C04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477" y="4896255"/>
              <a:ext cx="3773909" cy="775114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Ctr="1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p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p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lnSpc>
                  <a:spcPct val="112000"/>
                </a:lnSpc>
                <a:spcBef>
                  <a:spcPts val="538"/>
                </a:spcBef>
                <a:buClrTx/>
                <a:buSzTx/>
                <a:buFontTx/>
                <a:buNone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送回出納辦理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eaLnBrk="1" hangingPunct="1">
                <a:lnSpc>
                  <a:spcPct val="112000"/>
                </a:lnSpc>
                <a:spcBef>
                  <a:spcPts val="538"/>
                </a:spcBef>
                <a:buClrTx/>
                <a:buSzTx/>
                <a:buFontTx/>
                <a:buNone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核發</a:t>
              </a: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撥款</a:t>
              </a: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轉帳作業</a:t>
              </a:r>
            </a:p>
            <a:p>
              <a:pPr algn="ctr" eaLnBrk="1" hangingPunct="1">
                <a:lnSpc>
                  <a:spcPct val="112000"/>
                </a:lnSpc>
                <a:spcBef>
                  <a:spcPts val="350"/>
                </a:spcBef>
                <a:buClrTx/>
                <a:buSzTx/>
                <a:buFontTx/>
                <a:buNone/>
              </a:pP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AutoShape 9">
              <a:extLst>
                <a:ext uri="{FF2B5EF4-FFF2-40B4-BE49-F238E27FC236}">
                  <a16:creationId xmlns:a16="http://schemas.microsoft.com/office/drawing/2014/main" id="{B73BC6E4-B430-4382-9972-902E82E752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476" y="1500188"/>
              <a:ext cx="3773910" cy="581336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p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p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lnSpc>
                  <a:spcPct val="112000"/>
                </a:lnSpc>
                <a:spcBef>
                  <a:spcPts val="538"/>
                </a:spcBef>
                <a:buClrTx/>
                <a:buSzTx/>
                <a:buFontTx/>
                <a:buNone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支出黏貼憑證經校長核准完畢</a:t>
              </a:r>
            </a:p>
          </p:txBody>
        </p:sp>
        <p:sp>
          <p:nvSpPr>
            <p:cNvPr id="12" name="AutoShape 10">
              <a:extLst>
                <a:ext uri="{FF2B5EF4-FFF2-40B4-BE49-F238E27FC236}">
                  <a16:creationId xmlns:a16="http://schemas.microsoft.com/office/drawing/2014/main" id="{975C49F5-87FA-4520-9AFE-7D2E4A0F86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434" y="2415743"/>
              <a:ext cx="3773910" cy="387557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anchor="ctr" anchorCtr="1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p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p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lnSpc>
                  <a:spcPct val="112000"/>
                </a:lnSpc>
                <a:spcBef>
                  <a:spcPts val="538"/>
                </a:spcBef>
                <a:buClrTx/>
                <a:buSzTx/>
                <a:buFontTx/>
                <a:buNone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會計室開立傳票</a:t>
              </a:r>
            </a:p>
          </p:txBody>
        </p:sp>
        <p:sp>
          <p:nvSpPr>
            <p:cNvPr id="13" name="AutoShape 11">
              <a:extLst>
                <a:ext uri="{FF2B5EF4-FFF2-40B4-BE49-F238E27FC236}">
                  <a16:creationId xmlns:a16="http://schemas.microsoft.com/office/drawing/2014/main" id="{DFC225E4-82EC-4E16-9E1B-0B5E768D3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433" y="3837358"/>
              <a:ext cx="3773910" cy="775114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anchor="ctr" anchorCtr="1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p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p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lnSpc>
                  <a:spcPct val="112000"/>
                </a:lnSpc>
                <a:spcBef>
                  <a:spcPts val="538"/>
                </a:spcBef>
                <a:buClrTx/>
                <a:buSzTx/>
                <a:buFontTx/>
                <a:buNone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出納、會計主任、校長</a:t>
              </a:r>
            </a:p>
            <a:p>
              <a:pPr algn="ctr" eaLnBrk="1" hangingPunct="1">
                <a:lnSpc>
                  <a:spcPct val="112000"/>
                </a:lnSpc>
                <a:spcBef>
                  <a:spcPts val="538"/>
                </a:spcBef>
                <a:buClrTx/>
                <a:buSzTx/>
                <a:buFontTx/>
                <a:buNone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傳票</a:t>
              </a: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支票</a:t>
              </a: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取款條等用印</a:t>
              </a:r>
            </a:p>
          </p:txBody>
        </p:sp>
      </p:grpSp>
      <p:sp>
        <p:nvSpPr>
          <p:cNvPr id="16" name="標題 1">
            <a:extLst>
              <a:ext uri="{FF2B5EF4-FFF2-40B4-BE49-F238E27FC236}">
                <a16:creationId xmlns:a16="http://schemas.microsoft.com/office/drawing/2014/main" id="{C4EC7266-F65A-41B4-8384-83AF827B1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920" y="166691"/>
            <a:ext cx="9217024" cy="757237"/>
          </a:xfrm>
        </p:spPr>
        <p:txBody>
          <a:bodyPr/>
          <a:lstStyle/>
          <a:p>
            <a:r>
              <a:rPr lang="zh-TW" altLang="en-US" dirty="0"/>
              <a:t>撥款作業流程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5E34C8F2-51B0-4144-BEB9-7810243E4B59}"/>
              </a:ext>
            </a:extLst>
          </p:cNvPr>
          <p:cNvSpPr txBox="1"/>
          <p:nvPr/>
        </p:nvSpPr>
        <p:spPr>
          <a:xfrm>
            <a:off x="136848" y="22214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5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19" name="Text Box 29">
            <a:extLst>
              <a:ext uri="{FF2B5EF4-FFF2-40B4-BE49-F238E27FC236}">
                <a16:creationId xmlns:a16="http://schemas.microsoft.com/office/drawing/2014/main" id="{10792798-CD87-4B94-97C7-ED7FD5306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1464" y="2154471"/>
            <a:ext cx="3443040" cy="23083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kumimoji="1" sz="28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撥款作業原則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0"/>
              </a:spcBef>
              <a:buClrTx/>
              <a:buSzTx/>
              <a:buNone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各項費用撥款為粘存單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經校長核准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完畢後，由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出納安排撥款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原則上以每週五為撥款日，特殊急件經申請核定後除外。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薪資則為每月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28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遇假日提前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92572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82C1900-AF86-47DA-9EE9-77DB8B845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432" y="1194929"/>
            <a:ext cx="4364724" cy="541225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預支作業流程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4920" y="1308770"/>
            <a:ext cx="4680520" cy="5184576"/>
          </a:xfrm>
        </p:spPr>
        <p:txBody>
          <a:bodyPr/>
          <a:lstStyle/>
          <a:p>
            <a:r>
              <a:rPr lang="zh-TW" altLang="en-US" dirty="0"/>
              <a:t>於活動需求簽文擬辦中，述明</a:t>
            </a:r>
            <a:r>
              <a:rPr lang="zh-TW" altLang="en-US" dirty="0">
                <a:solidFill>
                  <a:srgbClr val="FF0000"/>
                </a:solidFill>
              </a:rPr>
              <a:t>預支金額</a:t>
            </a:r>
            <a:r>
              <a:rPr lang="zh-TW" altLang="en-US" dirty="0"/>
              <a:t>及</a:t>
            </a:r>
            <a:r>
              <a:rPr lang="zh-TW" altLang="en-US" dirty="0">
                <a:solidFill>
                  <a:srgbClr val="FF0000"/>
                </a:solidFill>
              </a:rPr>
              <a:t>需用活動日期</a:t>
            </a:r>
            <a:r>
              <a:rPr lang="zh-TW" altLang="en-US" dirty="0"/>
              <a:t>，需用日期為活動日前一撥款日</a:t>
            </a:r>
            <a:r>
              <a:rPr lang="en-US" altLang="zh-TW" dirty="0"/>
              <a:t>(</a:t>
            </a:r>
            <a:r>
              <a:rPr lang="zh-TW" altLang="en-US" dirty="0"/>
              <a:t>前一週週五</a:t>
            </a:r>
            <a:r>
              <a:rPr lang="en-US" altLang="zh-TW" dirty="0"/>
              <a:t>)</a:t>
            </a:r>
            <a:r>
              <a:rPr lang="zh-TW" altLang="en-US" dirty="0"/>
              <a:t>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sz="1000" dirty="0"/>
          </a:p>
          <a:p>
            <a:r>
              <a:rPr lang="zh-TW" altLang="en-US" dirty="0"/>
              <a:t>待簽文核准後，填寫</a:t>
            </a:r>
            <a:r>
              <a:rPr lang="zh-TW" altLang="en-US" dirty="0">
                <a:solidFill>
                  <a:srgbClr val="FF0000"/>
                </a:solidFill>
              </a:rPr>
              <a:t>預支單</a:t>
            </a:r>
            <a:r>
              <a:rPr lang="zh-TW" altLang="en-US" dirty="0"/>
              <a:t>，並附</a:t>
            </a:r>
            <a:r>
              <a:rPr lang="zh-TW" altLang="en-US" dirty="0">
                <a:solidFill>
                  <a:srgbClr val="FF0000"/>
                </a:solidFill>
              </a:rPr>
              <a:t>核准簽文</a:t>
            </a:r>
            <a:r>
              <a:rPr lang="zh-TW" altLang="en-US" dirty="0"/>
              <a:t>及其</a:t>
            </a:r>
            <a:r>
              <a:rPr lang="zh-TW" altLang="en-US" dirty="0">
                <a:solidFill>
                  <a:srgbClr val="FF0000"/>
                </a:solidFill>
              </a:rPr>
              <a:t>經費概算表</a:t>
            </a:r>
            <a:r>
              <a:rPr lang="zh-TW" altLang="en-US" dirty="0"/>
              <a:t>，送至總務處出納。</a:t>
            </a:r>
            <a:endParaRPr lang="en-US" altLang="zh-TW" dirty="0"/>
          </a:p>
          <a:p>
            <a:endParaRPr lang="en-US" altLang="zh-TW" sz="1000" dirty="0"/>
          </a:p>
          <a:p>
            <a:r>
              <a:rPr lang="zh-TW" altLang="en-US" dirty="0"/>
              <a:t>倘若前一次活動辦理，逾期未核銷或未繳回預支金額，將不予預支。</a:t>
            </a:r>
            <a:endParaRPr lang="en-US" altLang="zh-TW" dirty="0"/>
          </a:p>
          <a:p>
            <a:endParaRPr lang="en-US" altLang="zh-TW" sz="1000" dirty="0"/>
          </a:p>
          <a:p>
            <a:r>
              <a:rPr lang="zh-TW" altLang="en-US" dirty="0"/>
              <a:t>若採購實習商店之項目者</a:t>
            </a:r>
            <a:r>
              <a:rPr lang="en-US" altLang="zh-TW" dirty="0"/>
              <a:t>(</a:t>
            </a:r>
            <a:r>
              <a:rPr lang="zh-TW" altLang="en-US" dirty="0"/>
              <a:t>如團膳、咖啡樹、美學館等</a:t>
            </a:r>
            <a:r>
              <a:rPr lang="en-US" altLang="zh-TW" dirty="0"/>
              <a:t>)</a:t>
            </a:r>
            <a:r>
              <a:rPr lang="zh-TW" altLang="en-US" dirty="0"/>
              <a:t>無須預支。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14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36848" y="22214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6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30E228D-D8FF-4B50-98DF-079EF0C6E3F7}"/>
              </a:ext>
            </a:extLst>
          </p:cNvPr>
          <p:cNvSpPr/>
          <p:nvPr/>
        </p:nvSpPr>
        <p:spPr>
          <a:xfrm>
            <a:off x="998171" y="2244874"/>
            <a:ext cx="424847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 indent="-457200">
              <a:spcAft>
                <a:spcPts val="0"/>
              </a:spcAft>
            </a:pPr>
            <a:r>
              <a:rPr lang="zh-TW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擬辦：奉核可後，擬請總務處出納預支ＯＯＯ元整，需用日期為ＸＸ年ＸＸ月ＸＸ日，並依校內規定辦理活動</a:t>
            </a:r>
            <a:r>
              <a:rPr lang="zh-TW" altLang="en-US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，於活動辦理完畢兩週內核</a:t>
            </a:r>
            <a:r>
              <a:rPr lang="zh-TW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銷。</a:t>
            </a:r>
            <a:endParaRPr lang="zh-TW" sz="1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1984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DB449115-5667-4A56-A770-E9DD22E0318D}"/>
              </a:ext>
            </a:extLst>
          </p:cNvPr>
          <p:cNvSpPr txBox="1">
            <a:spLocks/>
          </p:cNvSpPr>
          <p:nvPr/>
        </p:nvSpPr>
        <p:spPr bwMode="auto">
          <a:xfrm>
            <a:off x="772741" y="1241941"/>
            <a:ext cx="9073008" cy="531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797" tIns="46797" rIns="46797" bIns="46797" numCol="1" anchor="t" anchorCtr="0" compatLnSpc="1">
            <a:prstTxWarp prst="textNoShape">
              <a:avLst/>
            </a:prstTxWarp>
          </a:bodyPr>
          <a:lstStyle>
            <a:lvl1pPr marL="204694" indent="-204694" algn="l" defTabSz="742917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Verdana" pitchFamily="34" charset="0"/>
              <a:buChar char="•"/>
              <a:defRPr sz="1820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4673" indent="-89102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sz="1669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97100" indent="-216734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Marlett" pitchFamily="2" charset="2"/>
              <a:buChar char="8"/>
              <a:defRPr sz="1517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098120" indent="-155327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1635140" indent="-256469" algn="l" defTabSz="742917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1982965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6pPr>
            <a:lvl7pPr marL="2329712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7pPr>
            <a:lvl8pPr marL="2676461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8pPr>
            <a:lvl9pPr marL="3023209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9pPr>
          </a:lstStyle>
          <a:p>
            <a:pPr marL="0" indent="0">
              <a:buNone/>
            </a:pPr>
            <a:r>
              <a:rPr kumimoji="0" lang="zh-TW" altLang="en-US" kern="0" dirty="0"/>
              <a:t>資　本　門：由總務處保管組作財產分類及驗收檢附照片並加蓋驗收。</a:t>
            </a:r>
          </a:p>
          <a:p>
            <a:pPr marL="0" indent="0">
              <a:buNone/>
            </a:pPr>
            <a:r>
              <a:rPr kumimoji="0" lang="zh-TW" altLang="en-US" kern="0" dirty="0"/>
              <a:t>物品及耗材：應會總務處保管組作物品列管或耗材驗收。</a:t>
            </a:r>
            <a:endParaRPr kumimoji="0" lang="en-US" altLang="zh-TW" kern="0" dirty="0"/>
          </a:p>
          <a:p>
            <a:pPr marL="0" indent="0">
              <a:buNone/>
            </a:pPr>
            <a:endParaRPr kumimoji="0" lang="zh-TW" altLang="en-US" kern="0" dirty="0"/>
          </a:p>
          <a:p>
            <a:pPr marL="0" indent="0">
              <a:buNone/>
            </a:pPr>
            <a:r>
              <a:rPr kumimoji="0" lang="zh-TW" altLang="en-US" kern="0" dirty="0"/>
              <a:t>驗收規定：</a:t>
            </a:r>
            <a:endParaRPr kumimoji="0" lang="en-US" altLang="zh-TW" kern="0" dirty="0"/>
          </a:p>
          <a:p>
            <a:pPr marL="0" indent="0">
              <a:buNone/>
            </a:pPr>
            <a:endParaRPr kumimoji="0" lang="en-US" altLang="zh-TW" kern="0" dirty="0"/>
          </a:p>
          <a:p>
            <a:pPr marL="0" indent="0">
              <a:buNone/>
            </a:pPr>
            <a:endParaRPr kumimoji="0" lang="en-US" altLang="zh-TW" kern="0" dirty="0"/>
          </a:p>
          <a:p>
            <a:pPr marL="0" indent="0">
              <a:buNone/>
            </a:pPr>
            <a:endParaRPr kumimoji="0" lang="en-US" altLang="zh-TW" kern="0" dirty="0"/>
          </a:p>
          <a:p>
            <a:pPr marL="0" indent="0">
              <a:buNone/>
            </a:pPr>
            <a:endParaRPr kumimoji="0" lang="en-US" altLang="zh-TW" kern="0" dirty="0"/>
          </a:p>
          <a:p>
            <a:pPr marL="0" indent="0">
              <a:buNone/>
            </a:pPr>
            <a:endParaRPr kumimoji="0" lang="zh-TW" altLang="en-US" kern="0" dirty="0"/>
          </a:p>
          <a:p>
            <a:pPr marL="0" indent="0">
              <a:buNone/>
            </a:pPr>
            <a:endParaRPr kumimoji="0" lang="en-US" altLang="zh-TW" kern="0" dirty="0"/>
          </a:p>
          <a:p>
            <a:pPr marL="0" indent="0">
              <a:buNone/>
            </a:pPr>
            <a:r>
              <a:rPr kumimoji="0" lang="en-US" altLang="zh-TW" kern="0" dirty="0"/>
              <a:t>(1)</a:t>
            </a:r>
            <a:r>
              <a:rPr kumimoji="0" lang="zh-TW" altLang="en-US" kern="0" dirty="0"/>
              <a:t>照片需清晰可見其品名、規格等，若有多樣物品時請註明、標示清楚。</a:t>
            </a:r>
          </a:p>
          <a:p>
            <a:pPr marL="0" indent="0">
              <a:buNone/>
            </a:pPr>
            <a:r>
              <a:rPr kumimoji="0" lang="en-US" altLang="zh-TW" kern="0" dirty="0"/>
              <a:t>(2)</a:t>
            </a:r>
            <a:r>
              <a:rPr kumimoji="0" lang="zh-TW" altLang="en-US" kern="0" dirty="0"/>
              <a:t>若資本門或物品耗材等在校外者，請單位自行拍照後，由保管組進行書面審核。</a:t>
            </a:r>
          </a:p>
          <a:p>
            <a:endParaRPr kumimoji="0" lang="zh-TW" altLang="en-US" kern="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驗收作業注意事項</a:t>
            </a:r>
          </a:p>
        </p:txBody>
      </p:sp>
      <p:graphicFrame>
        <p:nvGraphicFramePr>
          <p:cNvPr id="8" name="內容版面配置區 7">
            <a:extLst>
              <a:ext uri="{FF2B5EF4-FFF2-40B4-BE49-F238E27FC236}">
                <a16:creationId xmlns:a16="http://schemas.microsoft.com/office/drawing/2014/main" id="{7EE5B3F4-9E78-48D0-AB78-5CCC3767C6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2014782"/>
              </p:ext>
            </p:extLst>
          </p:nvPr>
        </p:nvGraphicFramePr>
        <p:xfrm>
          <a:off x="2009056" y="2460898"/>
          <a:ext cx="7234696" cy="2447991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1803895">
                  <a:extLst>
                    <a:ext uri="{9D8B030D-6E8A-4147-A177-3AD203B41FA5}">
                      <a16:colId xmlns:a16="http://schemas.microsoft.com/office/drawing/2014/main" val="724035341"/>
                    </a:ext>
                  </a:extLst>
                </a:gridCol>
                <a:gridCol w="5430801">
                  <a:extLst>
                    <a:ext uri="{9D8B030D-6E8A-4147-A177-3AD203B41FA5}">
                      <a16:colId xmlns:a16="http://schemas.microsoft.com/office/drawing/2014/main" val="4008769537"/>
                    </a:ext>
                  </a:extLst>
                </a:gridCol>
              </a:tblGrid>
              <a:tr h="3497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金額</a:t>
                      </a:r>
                      <a:endParaRPr lang="zh-TW" sz="1600" kern="1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流程</a:t>
                      </a:r>
                      <a:endParaRPr lang="zh-TW" sz="1600" kern="1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387445"/>
                  </a:ext>
                </a:extLst>
              </a:tr>
              <a:tr h="6994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5,000</a:t>
                      </a:r>
                      <a:r>
                        <a:rPr lang="zh-TW" altLang="en-US" sz="1600" kern="1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zh-TW" sz="1600" kern="1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以下</a:t>
                      </a:r>
                      <a:endParaRPr lang="zh-TW" sz="1600" kern="1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由單位同仁自行驗收，並於粘存單驗收核章。</a:t>
                      </a:r>
                      <a:endParaRPr lang="zh-TW" sz="1600" kern="1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75882963"/>
                  </a:ext>
                </a:extLst>
              </a:tr>
              <a:tr h="6994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5,000</a:t>
                      </a:r>
                      <a:r>
                        <a:rPr lang="zh-TW" sz="1600" kern="1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至</a:t>
                      </a:r>
                      <a:r>
                        <a:rPr lang="en-US" sz="1600" kern="1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9,999</a:t>
                      </a:r>
                      <a:r>
                        <a:rPr lang="zh-TW" altLang="en-US" sz="1600" kern="1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sz="1600" kern="1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spc="15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由單位同仁自行驗收檢附照片，並於粘存單驗收核章。</a:t>
                      </a:r>
                      <a:endParaRPr lang="zh-TW" sz="1600" kern="1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6710558"/>
                  </a:ext>
                </a:extLst>
              </a:tr>
              <a:tr h="6994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10,000</a:t>
                      </a:r>
                      <a:r>
                        <a:rPr lang="zh-TW" altLang="en-US" sz="1600" kern="1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zh-TW" sz="1600" kern="1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以上</a:t>
                      </a:r>
                      <a:endParaRPr lang="en-US" altLang="zh-TW" sz="1600" kern="1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600" kern="1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600" kern="1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需核底價</a:t>
                      </a:r>
                      <a:r>
                        <a:rPr lang="en-US" altLang="zh-TW" sz="1600" kern="1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600" kern="1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spc="15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由單位同仁會同總務處驗收，單位同仁驗收後於粘存單驗收核章，由保管組檢附照片並加蓋驗收。</a:t>
                      </a:r>
                      <a:endParaRPr lang="zh-TW" sz="1600" kern="1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82601490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15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36848" y="22214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7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96847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落實憑證遞送作業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4920" y="1911023"/>
            <a:ext cx="4464496" cy="383605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/>
              <a:t>請各單位落實</a:t>
            </a:r>
            <a:r>
              <a:rPr lang="zh-TW" altLang="en-US" dirty="0">
                <a:highlight>
                  <a:srgbClr val="FFFF00"/>
                </a:highlight>
              </a:rPr>
              <a:t>憑證遞送作業</a:t>
            </a:r>
            <a:r>
              <a:rPr lang="zh-TW" altLang="en-US" dirty="0"/>
              <a:t>，以降低憑證遺失風險。</a:t>
            </a:r>
            <a:endParaRPr lang="en-US" altLang="zh-TW" dirty="0"/>
          </a:p>
          <a:p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如各單位完成請購單</a:t>
            </a:r>
            <a:r>
              <a:rPr lang="en-US" altLang="zh-TW" dirty="0"/>
              <a:t>/</a:t>
            </a:r>
            <a:r>
              <a:rPr lang="zh-TW" altLang="en-US" dirty="0"/>
              <a:t>臨報單後，檢附相關憑證送交各業務單位進行請款核銷程序，煩請各承辦單位務必進行</a:t>
            </a:r>
            <a:r>
              <a:rPr lang="zh-TW" altLang="en-US" dirty="0">
                <a:highlight>
                  <a:srgbClr val="FFFF00"/>
                </a:highlight>
              </a:rPr>
              <a:t>單位憑證送出</a:t>
            </a:r>
            <a:r>
              <a:rPr lang="zh-TW" altLang="en-US" dirty="0"/>
              <a:t>、</a:t>
            </a:r>
            <a:r>
              <a:rPr lang="zh-TW" altLang="en-US" dirty="0">
                <a:highlight>
                  <a:srgbClr val="FFFF00"/>
                </a:highlight>
              </a:rPr>
              <a:t>憑證接收</a:t>
            </a:r>
            <a:r>
              <a:rPr lang="zh-TW" altLang="en-US" dirty="0"/>
              <a:t>及</a:t>
            </a:r>
            <a:r>
              <a:rPr lang="zh-TW" altLang="en-US" dirty="0">
                <a:highlight>
                  <a:srgbClr val="FFFF00"/>
                </a:highlight>
              </a:rPr>
              <a:t>憑證移送</a:t>
            </a:r>
            <a:r>
              <a:rPr lang="zh-TW" altLang="en-US" dirty="0"/>
              <a:t>作業。</a:t>
            </a: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且承辦人可多加利用</a:t>
            </a:r>
            <a:r>
              <a:rPr lang="zh-TW" altLang="en-US" dirty="0">
                <a:highlight>
                  <a:srgbClr val="FFFF00"/>
                </a:highlight>
              </a:rPr>
              <a:t>憑證流向紀錄查詢</a:t>
            </a:r>
            <a:r>
              <a:rPr lang="zh-TW" altLang="en-US" dirty="0"/>
              <a:t>功能，以管考承辦業務目前流向。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16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36848" y="22214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8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3CC38EDC-1088-4A12-875D-4E55189455AF}"/>
              </a:ext>
            </a:extLst>
          </p:cNvPr>
          <p:cNvGrpSpPr/>
          <p:nvPr/>
        </p:nvGrpSpPr>
        <p:grpSpPr>
          <a:xfrm>
            <a:off x="5868090" y="1137184"/>
            <a:ext cx="3816424" cy="5383732"/>
            <a:chOff x="5609456" y="1092745"/>
            <a:chExt cx="3816424" cy="5383732"/>
          </a:xfrm>
        </p:grpSpPr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C03CE097-625B-4B0E-8295-E123748B813F}"/>
                </a:ext>
              </a:extLst>
            </p:cNvPr>
            <p:cNvGrpSpPr/>
            <p:nvPr/>
          </p:nvGrpSpPr>
          <p:grpSpPr>
            <a:xfrm>
              <a:off x="5609456" y="1092745"/>
              <a:ext cx="3816424" cy="5383732"/>
              <a:chOff x="5609456" y="1092745"/>
              <a:chExt cx="3816424" cy="5383732"/>
            </a:xfrm>
          </p:grpSpPr>
          <p:grpSp>
            <p:nvGrpSpPr>
              <p:cNvPr id="14" name="群組 13">
                <a:extLst>
                  <a:ext uri="{FF2B5EF4-FFF2-40B4-BE49-F238E27FC236}">
                    <a16:creationId xmlns:a16="http://schemas.microsoft.com/office/drawing/2014/main" id="{74F6181E-734C-4DFD-8A2C-F318A963FD41}"/>
                  </a:ext>
                </a:extLst>
              </p:cNvPr>
              <p:cNvGrpSpPr/>
              <p:nvPr/>
            </p:nvGrpSpPr>
            <p:grpSpPr>
              <a:xfrm>
                <a:off x="5609456" y="1092745"/>
                <a:ext cx="3816424" cy="5383732"/>
                <a:chOff x="5609456" y="1092745"/>
                <a:chExt cx="3816424" cy="5383732"/>
              </a:xfrm>
            </p:grpSpPr>
            <p:pic>
              <p:nvPicPr>
                <p:cNvPr id="10" name="圖片 9">
                  <a:extLst>
                    <a:ext uri="{FF2B5EF4-FFF2-40B4-BE49-F238E27FC236}">
                      <a16:creationId xmlns:a16="http://schemas.microsoft.com/office/drawing/2014/main" id="{F3E900C1-CC29-4F4A-8F77-2C1A51A343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5609456" y="1092745"/>
                  <a:ext cx="3168352" cy="5011297"/>
                </a:xfrm>
                <a:prstGeom prst="rect">
                  <a:avLst/>
                </a:prstGeom>
              </p:spPr>
            </p:pic>
            <p:pic>
              <p:nvPicPr>
                <p:cNvPr id="11" name="圖片 10">
                  <a:extLst>
                    <a:ext uri="{FF2B5EF4-FFF2-40B4-BE49-F238E27FC236}">
                      <a16:creationId xmlns:a16="http://schemas.microsoft.com/office/drawing/2014/main" id="{5D9486F1-6354-4E40-AD13-C27EBDCC4F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10239" y="3817453"/>
                  <a:ext cx="1915641" cy="2659024"/>
                </a:xfrm>
                <a:prstGeom prst="rect">
                  <a:avLst/>
                </a:prstGeom>
              </p:spPr>
            </p:pic>
            <p:sp>
              <p:nvSpPr>
                <p:cNvPr id="12" name="流程圖: 替代程序 11">
                  <a:extLst>
                    <a:ext uri="{FF2B5EF4-FFF2-40B4-BE49-F238E27FC236}">
                      <a16:creationId xmlns:a16="http://schemas.microsoft.com/office/drawing/2014/main" id="{6E2146D1-2178-401E-8B22-E0E6D7890A70}"/>
                    </a:ext>
                  </a:extLst>
                </p:cNvPr>
                <p:cNvSpPr/>
                <p:nvPr/>
              </p:nvSpPr>
              <p:spPr bwMode="auto">
                <a:xfrm>
                  <a:off x="5609456" y="4909170"/>
                  <a:ext cx="1584176" cy="864096"/>
                </a:xfrm>
                <a:prstGeom prst="flowChartAlternateProcess">
                  <a:avLst/>
                </a:prstGeom>
                <a:noFill/>
                <a:ln w="19050" cap="rnd" cmpd="sng" algn="ctr">
                  <a:solidFill>
                    <a:srgbClr val="FF2E63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</p:grpSp>
          <p:sp>
            <p:nvSpPr>
              <p:cNvPr id="15" name="流程圖: 替代程序 14">
                <a:extLst>
                  <a:ext uri="{FF2B5EF4-FFF2-40B4-BE49-F238E27FC236}">
                    <a16:creationId xmlns:a16="http://schemas.microsoft.com/office/drawing/2014/main" id="{E3014F79-22A5-4043-A0D9-829E0CB06E50}"/>
                  </a:ext>
                </a:extLst>
              </p:cNvPr>
              <p:cNvSpPr/>
              <p:nvPr/>
            </p:nvSpPr>
            <p:spPr bwMode="auto">
              <a:xfrm>
                <a:off x="7625680" y="5239945"/>
                <a:ext cx="1800199" cy="1236531"/>
              </a:xfrm>
              <a:prstGeom prst="flowChartAlternateProcess">
                <a:avLst/>
              </a:prstGeom>
              <a:noFill/>
              <a:ln w="19050" cap="rnd" cmpd="sng" algn="ctr">
                <a:solidFill>
                  <a:srgbClr val="FF2E6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</p:grpSp>
        <p:sp>
          <p:nvSpPr>
            <p:cNvPr id="13" name="流程圖: 替代程序 12">
              <a:extLst>
                <a:ext uri="{FF2B5EF4-FFF2-40B4-BE49-F238E27FC236}">
                  <a16:creationId xmlns:a16="http://schemas.microsoft.com/office/drawing/2014/main" id="{38792F71-E332-41EA-98C0-B233E65C4D14}"/>
                </a:ext>
              </a:extLst>
            </p:cNvPr>
            <p:cNvSpPr/>
            <p:nvPr/>
          </p:nvSpPr>
          <p:spPr bwMode="auto">
            <a:xfrm>
              <a:off x="5609456" y="5807083"/>
              <a:ext cx="1584176" cy="254216"/>
            </a:xfrm>
            <a:prstGeom prst="flowChartAlternateProcess">
              <a:avLst/>
            </a:prstGeom>
            <a:noFill/>
            <a:ln w="19050" cap="rnd" cmpd="sng" algn="ctr">
              <a:solidFill>
                <a:srgbClr val="FF2E6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FD7626C3-2FA5-43F1-8EA2-54CCEE62BE84}"/>
              </a:ext>
            </a:extLst>
          </p:cNvPr>
          <p:cNvCxnSpPr>
            <a:cxnSpLocks/>
          </p:cNvCxnSpPr>
          <p:nvPr/>
        </p:nvCxnSpPr>
        <p:spPr bwMode="auto">
          <a:xfrm>
            <a:off x="4817368" y="3861892"/>
            <a:ext cx="1050722" cy="1091717"/>
          </a:xfrm>
          <a:prstGeom prst="straightConnector1">
            <a:avLst/>
          </a:prstGeom>
          <a:solidFill>
            <a:schemeClr val="accent1"/>
          </a:solidFill>
          <a:ln w="19050" cap="rnd" cmpd="sng" algn="ctr">
            <a:solidFill>
              <a:srgbClr val="FF2E63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BC266A82-5839-4465-A0C5-92F405ADB67C}"/>
              </a:ext>
            </a:extLst>
          </p:cNvPr>
          <p:cNvCxnSpPr>
            <a:cxnSpLocks/>
            <a:endCxn id="13" idx="1"/>
          </p:cNvCxnSpPr>
          <p:nvPr/>
        </p:nvCxnSpPr>
        <p:spPr bwMode="auto">
          <a:xfrm>
            <a:off x="4457328" y="4953609"/>
            <a:ext cx="1410762" cy="1025021"/>
          </a:xfrm>
          <a:prstGeom prst="straightConnector1">
            <a:avLst/>
          </a:prstGeom>
          <a:solidFill>
            <a:schemeClr val="accent1"/>
          </a:solidFill>
          <a:ln w="19050" cap="rnd" cmpd="sng" algn="ctr">
            <a:solidFill>
              <a:srgbClr val="FF2E63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825655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投標、決標流程</a:t>
            </a:r>
            <a:r>
              <a:rPr lang="en-US" altLang="zh-TW" dirty="0"/>
              <a:t>-</a:t>
            </a:r>
            <a:r>
              <a:rPr lang="zh-TW" altLang="en-US" dirty="0"/>
              <a:t>投標簽文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4920" y="1194930"/>
            <a:ext cx="3312368" cy="5311106"/>
          </a:xfrm>
        </p:spPr>
        <p:txBody>
          <a:bodyPr/>
          <a:lstStyle/>
          <a:p>
            <a:r>
              <a:rPr lang="zh-TW" altLang="en-US" dirty="0"/>
              <a:t>如本校向其他機關</a:t>
            </a:r>
            <a:r>
              <a:rPr lang="zh-TW" altLang="en-US" dirty="0">
                <a:solidFill>
                  <a:srgbClr val="FF0000"/>
                </a:solidFill>
              </a:rPr>
              <a:t>投標</a:t>
            </a:r>
            <a:r>
              <a:rPr lang="zh-TW" altLang="en-US" dirty="0"/>
              <a:t>辦理勞務採購案時，需有</a:t>
            </a:r>
            <a:r>
              <a:rPr lang="zh-TW" altLang="en-US" dirty="0">
                <a:solidFill>
                  <a:srgbClr val="FF0000"/>
                </a:solidFill>
              </a:rPr>
              <a:t>投標簽文</a:t>
            </a:r>
            <a:r>
              <a:rPr lang="zh-TW" altLang="en-US" dirty="0"/>
              <a:t>，範例如右圖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說明投標應檢附文件，及投標預算金額。</a:t>
            </a:r>
            <a:endParaRPr lang="en-US" altLang="zh-TW" dirty="0"/>
          </a:p>
          <a:p>
            <a:r>
              <a:rPr lang="zh-TW" altLang="en-US" dirty="0"/>
              <a:t>擬辦提出需協請各單位配合辦理事項。</a:t>
            </a:r>
            <a:endParaRPr lang="en-US" altLang="zh-TW" dirty="0"/>
          </a:p>
          <a:p>
            <a:r>
              <a:rPr lang="zh-TW" altLang="en-US" dirty="0"/>
              <a:t>附件提供招標文件清單、</a:t>
            </a:r>
            <a:r>
              <a:rPr lang="zh-TW" altLang="en-US" dirty="0">
                <a:solidFill>
                  <a:srgbClr val="FF0000"/>
                </a:solidFill>
              </a:rPr>
              <a:t>投標須知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FF0000"/>
                </a:solidFill>
              </a:rPr>
              <a:t>契約書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FF0000"/>
                </a:solidFill>
              </a:rPr>
              <a:t>需求規範說明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FF0000"/>
                </a:solidFill>
              </a:rPr>
              <a:t>報價單</a:t>
            </a:r>
            <a:r>
              <a:rPr lang="zh-TW" altLang="en-US" dirty="0"/>
              <a:t>、標單等參加投標時所需文件。</a:t>
            </a:r>
            <a:endParaRPr lang="en-US" altLang="zh-TW" dirty="0"/>
          </a:p>
          <a:p>
            <a:r>
              <a:rPr lang="zh-TW" altLang="en-US" dirty="0"/>
              <a:t>如有來函，得於來函轉簽文時會簽，做為投標簽文。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17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50192" y="22214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9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0804828-A11E-4FDC-9C0A-560D14296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651" y="1194929"/>
            <a:ext cx="5472261" cy="5311106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8" name="箭號: 向右 7">
            <a:extLst>
              <a:ext uri="{FF2B5EF4-FFF2-40B4-BE49-F238E27FC236}">
                <a16:creationId xmlns:a16="http://schemas.microsoft.com/office/drawing/2014/main" id="{A87AAB02-467A-4050-B00F-CF8ADECD10DB}"/>
              </a:ext>
            </a:extLst>
          </p:cNvPr>
          <p:cNvSpPr/>
          <p:nvPr/>
        </p:nvSpPr>
        <p:spPr bwMode="auto">
          <a:xfrm>
            <a:off x="1504999" y="2028850"/>
            <a:ext cx="2736651" cy="216024"/>
          </a:xfrm>
          <a:prstGeom prst="rightArrow">
            <a:avLst>
              <a:gd name="adj1" fmla="val 50000"/>
              <a:gd name="adj2" fmla="val 94511"/>
            </a:avLst>
          </a:prstGeom>
          <a:solidFill>
            <a:srgbClr val="046767"/>
          </a:solidFill>
          <a:ln w="12700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42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投標、決標流程</a:t>
            </a:r>
            <a:r>
              <a:rPr lang="en-US" altLang="zh-TW" dirty="0"/>
              <a:t>-</a:t>
            </a:r>
            <a:r>
              <a:rPr lang="zh-TW" altLang="en-US" dirty="0"/>
              <a:t>決標簽文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4920" y="1081089"/>
            <a:ext cx="7920880" cy="371697"/>
          </a:xfrm>
        </p:spPr>
        <p:txBody>
          <a:bodyPr/>
          <a:lstStyle/>
          <a:p>
            <a:r>
              <a:rPr lang="zh-TW" altLang="en-US" dirty="0"/>
              <a:t>決標簽文範例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18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50192" y="22214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9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712E258-7F29-4CC0-B7F8-67214C68E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841" y="1502777"/>
            <a:ext cx="3910971" cy="515954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47D8A72-C662-44C9-930F-B83395FD8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7859" y="1496810"/>
            <a:ext cx="5715013" cy="515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65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其他核銷注意事項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5633" y="1236762"/>
            <a:ext cx="9459534" cy="5538787"/>
          </a:xfrm>
        </p:spPr>
        <p:txBody>
          <a:bodyPr/>
          <a:lstStyle/>
          <a:p>
            <a:pPr marL="457200" indent="-457200">
              <a:spcBef>
                <a:spcPts val="500"/>
              </a:spcBef>
              <a:buClr>
                <a:srgbClr val="046767"/>
              </a:buClr>
              <a:buFont typeface="+mj-lt"/>
              <a:buAutoNum type="arabicPeriod"/>
            </a:pPr>
            <a:r>
              <a:rPr lang="zh-TW" altLang="en-US" dirty="0">
                <a:solidFill>
                  <a:srgbClr val="FF0000"/>
                </a:solidFill>
              </a:rPr>
              <a:t>支出粘存單金額不可塗改，大寫金額不得塗改，否則視同無效。</a:t>
            </a:r>
            <a:endParaRPr lang="en-US" altLang="zh-TW" dirty="0">
              <a:solidFill>
                <a:srgbClr val="FF0000"/>
              </a:solidFill>
            </a:endParaRPr>
          </a:p>
          <a:p>
            <a:pPr marL="457200" indent="-457200">
              <a:spcBef>
                <a:spcPts val="500"/>
              </a:spcBef>
              <a:buClr>
                <a:srgbClr val="046767"/>
              </a:buClr>
              <a:buFont typeface="+mj-lt"/>
              <a:buAutoNum type="arabicPeriod"/>
            </a:pPr>
            <a:r>
              <a:rPr lang="zh-TW" altLang="en-US" dirty="0"/>
              <a:t>收據需有數量單價，若無一律退件。</a:t>
            </a:r>
            <a:endParaRPr lang="en-US" altLang="zh-TW" dirty="0"/>
          </a:p>
          <a:p>
            <a:pPr marL="457200" indent="-457200">
              <a:spcBef>
                <a:spcPts val="500"/>
              </a:spcBef>
              <a:buClr>
                <a:srgbClr val="046767"/>
              </a:buClr>
              <a:buFont typeface="+mj-lt"/>
              <a:buAutoNum type="arabicPeriod"/>
            </a:pPr>
            <a:r>
              <a:rPr lang="zh-TW" altLang="en-US" dirty="0"/>
              <a:t>收銀機統一發票或</a:t>
            </a:r>
            <a:r>
              <a:rPr lang="zh-TW" altLang="en-US" dirty="0">
                <a:solidFill>
                  <a:srgbClr val="FF0000"/>
                </a:solidFill>
              </a:rPr>
              <a:t>發票未註明品名者</a:t>
            </a:r>
            <a:r>
              <a:rPr lang="zh-TW" altLang="en-US" dirty="0"/>
              <a:t>，</a:t>
            </a:r>
            <a:r>
              <a:rPr lang="zh-TW" altLang="en-US" dirty="0">
                <a:solidFill>
                  <a:srgbClr val="FF0000"/>
                </a:solidFill>
              </a:rPr>
              <a:t>請檢附出貨清單並加蓋負責人章</a:t>
            </a:r>
            <a:r>
              <a:rPr lang="zh-TW" altLang="en-US" dirty="0"/>
              <a:t>一併黏貼核銷。</a:t>
            </a:r>
          </a:p>
          <a:p>
            <a:pPr marL="457200" indent="-457200">
              <a:spcBef>
                <a:spcPts val="500"/>
              </a:spcBef>
              <a:buClr>
                <a:srgbClr val="046767"/>
              </a:buClr>
              <a:buFont typeface="+mj-lt"/>
              <a:buAutoNum type="arabicPeriod"/>
            </a:pPr>
            <a:r>
              <a:rPr lang="zh-TW" altLang="en-US" dirty="0"/>
              <a:t>收銀機統一發票若缺統一編號，請廠商蓋上統一發票專用章</a:t>
            </a:r>
            <a:r>
              <a:rPr lang="en-US" altLang="zh-TW" dirty="0"/>
              <a:t>(</a:t>
            </a:r>
            <a:r>
              <a:rPr lang="zh-TW" altLang="en-US" dirty="0"/>
              <a:t>不可為店章</a:t>
            </a:r>
            <a:r>
              <a:rPr lang="en-US" altLang="zh-TW" dirty="0"/>
              <a:t>)</a:t>
            </a:r>
            <a:r>
              <a:rPr lang="zh-TW" altLang="en-US" dirty="0"/>
              <a:t>，並註記本校統編。</a:t>
            </a:r>
            <a:endParaRPr lang="en-US" altLang="zh-TW" dirty="0"/>
          </a:p>
          <a:p>
            <a:pPr marL="457200" indent="-457200">
              <a:spcBef>
                <a:spcPts val="500"/>
              </a:spcBef>
              <a:buClr>
                <a:srgbClr val="046767"/>
              </a:buClr>
              <a:buFont typeface="+mj-lt"/>
              <a:buAutoNum type="arabicPeriod"/>
            </a:pPr>
            <a:r>
              <a:rPr lang="zh-TW" altLang="en-US" dirty="0"/>
              <a:t>有關單據之品名若以原文書寫者，請譯註中文，並請經手人蓋章。</a:t>
            </a:r>
            <a:endParaRPr lang="en-US" altLang="zh-TW" dirty="0"/>
          </a:p>
          <a:p>
            <a:pPr marL="457200" indent="-457200">
              <a:spcBef>
                <a:spcPts val="500"/>
              </a:spcBef>
              <a:buClr>
                <a:srgbClr val="046767"/>
              </a:buClr>
              <a:buFont typeface="+mj-lt"/>
              <a:buAutoNum type="arabicPeriod"/>
            </a:pPr>
            <a:r>
              <a:rPr lang="zh-TW" altLang="en-US" dirty="0"/>
              <a:t>向國外廠商購置項目，應列有結匯水單、進口賣匯紀錄單及該廠商之正式收據，總金額須備註折合新台幣之金額並加蓋經手人章。</a:t>
            </a:r>
          </a:p>
          <a:p>
            <a:pPr marL="457200" indent="-457200">
              <a:spcBef>
                <a:spcPts val="500"/>
              </a:spcBef>
              <a:buClr>
                <a:srgbClr val="046767"/>
              </a:buClr>
              <a:buFont typeface="+mj-lt"/>
              <a:buAutoNum type="arabicPeriod"/>
            </a:pPr>
            <a:r>
              <a:rPr lang="zh-TW" altLang="en-US" dirty="0"/>
              <a:t>若收據內容有塗改，請加蓋廠商之負責人章。</a:t>
            </a:r>
          </a:p>
          <a:p>
            <a:pPr marL="457200" indent="-457200">
              <a:spcBef>
                <a:spcPts val="500"/>
              </a:spcBef>
              <a:buClr>
                <a:srgbClr val="046767"/>
              </a:buClr>
              <a:buFont typeface="+mj-lt"/>
              <a:buAutoNum type="arabicPeriod"/>
            </a:pPr>
            <a:r>
              <a:rPr lang="zh-TW" altLang="en-US" dirty="0"/>
              <a:t>校內人員除實際擔任授課者，得依規定支領講座鐘點費外，</a:t>
            </a:r>
            <a:r>
              <a:rPr lang="zh-TW" altLang="en-US" dirty="0">
                <a:solidFill>
                  <a:srgbClr val="FF0000"/>
                </a:solidFill>
              </a:rPr>
              <a:t>不得支領</a:t>
            </a:r>
            <a:r>
              <a:rPr lang="zh-TW" altLang="en-US" dirty="0"/>
              <a:t>出席費、稿費、審查費、工作費、主持費、引言費、諮詢費、訪視費及評鑑費等相關酬勞。</a:t>
            </a:r>
          </a:p>
          <a:p>
            <a:pPr marL="457200" indent="-457200">
              <a:spcBef>
                <a:spcPts val="500"/>
              </a:spcBef>
              <a:buClr>
                <a:srgbClr val="046767"/>
              </a:buClr>
              <a:buFont typeface="+mj-lt"/>
              <a:buAutoNum type="arabicPeriod"/>
            </a:pPr>
            <a:r>
              <a:rPr lang="zh-TW" altLang="en-US" dirty="0">
                <a:solidFill>
                  <a:srgbClr val="FF0000"/>
                </a:solidFill>
              </a:rPr>
              <a:t>核銷禮券，需檢附印領清冊、拍照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內可見禮券序號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r>
              <a:rPr lang="zh-TW" altLang="en-US" dirty="0"/>
              <a:t>。</a:t>
            </a:r>
            <a:endParaRPr lang="en-US" altLang="zh-TW" dirty="0"/>
          </a:p>
          <a:p>
            <a:pPr marL="457200" indent="-457200">
              <a:spcBef>
                <a:spcPts val="500"/>
              </a:spcBef>
              <a:buClr>
                <a:srgbClr val="046767"/>
              </a:buClr>
              <a:buFont typeface="+mj-lt"/>
              <a:buAutoNum type="arabicPeriod"/>
            </a:pPr>
            <a:r>
              <a:rPr lang="zh-TW" altLang="en-US" dirty="0"/>
              <a:t>如為汰換舊設備、維修設備，於需求簽文中檢附舊設備、維修設備之財產明細。</a:t>
            </a:r>
          </a:p>
          <a:p>
            <a:pPr marL="457200" indent="-457200">
              <a:spcBef>
                <a:spcPts val="500"/>
              </a:spcBef>
              <a:buClr>
                <a:srgbClr val="046767"/>
              </a:buClr>
              <a:buFont typeface="+mj-lt"/>
              <a:buAutoNum type="arabicPeriod"/>
            </a:pPr>
            <a:r>
              <a:rPr lang="zh-TW" altLang="en-US" dirty="0"/>
              <a:t>簽文中不得有「補請購」字樣，請各單位務必提前作業。</a:t>
            </a:r>
            <a:endParaRPr lang="en-US" altLang="zh-TW" dirty="0"/>
          </a:p>
          <a:p>
            <a:pPr marL="457200" indent="-457200">
              <a:spcBef>
                <a:spcPts val="500"/>
              </a:spcBef>
              <a:buClr>
                <a:srgbClr val="046767"/>
              </a:buClr>
              <a:buFont typeface="+mj-lt"/>
              <a:buAutoNum type="arabicPeriod"/>
            </a:pPr>
            <a:r>
              <a:rPr lang="zh-TW" altLang="en-US" dirty="0">
                <a:solidFill>
                  <a:srgbClr val="FF0000"/>
                </a:solidFill>
              </a:rPr>
              <a:t>動支經費簽文應符合經費項目支用</a:t>
            </a:r>
            <a:r>
              <a:rPr lang="zh-TW" altLang="en-US" dirty="0"/>
              <a:t>，如：不可支用招生項目、不可購買辦公事務用品。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19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-7168" y="222143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10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69586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會計室業務簡報</a:t>
            </a:r>
          </a:p>
        </p:txBody>
      </p:sp>
    </p:spTree>
    <p:extLst>
      <p:ext uri="{BB962C8B-B14F-4D97-AF65-F5344CB8AC3E}">
        <p14:creationId xmlns:p14="http://schemas.microsoft.com/office/powerpoint/2010/main" val="3471463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115</a:t>
            </a:r>
            <a:r>
              <a:rPr lang="zh-TW" altLang="en-US" dirty="0"/>
              <a:t>年度各類所得、二代健保扣繳及勞健退扣繳調整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20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-7168" y="222143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11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029B725-3E10-46AE-8730-7AA0F2AB3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920" y="1081089"/>
            <a:ext cx="9217024" cy="371697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/>
              <a:t>勞動部發布自</a:t>
            </a:r>
            <a:r>
              <a:rPr lang="en-US" altLang="zh-TW" dirty="0"/>
              <a:t>115</a:t>
            </a:r>
            <a:r>
              <a:rPr lang="zh-TW" altLang="en-US" dirty="0"/>
              <a:t>年</a:t>
            </a:r>
            <a:r>
              <a:rPr lang="en-US" altLang="zh-TW" dirty="0"/>
              <a:t>1</a:t>
            </a:r>
            <a:r>
              <a:rPr lang="zh-TW" altLang="en-US" dirty="0"/>
              <a:t>月</a:t>
            </a:r>
            <a:r>
              <a:rPr lang="en-US" altLang="zh-TW" dirty="0"/>
              <a:t>1</a:t>
            </a:r>
            <a:r>
              <a:rPr lang="zh-TW" altLang="en-US" dirty="0"/>
              <a:t>日起，基本工資調整為</a:t>
            </a:r>
            <a:r>
              <a:rPr lang="zh-TW" altLang="en-US" dirty="0">
                <a:solidFill>
                  <a:srgbClr val="FF0000"/>
                </a:solidFill>
              </a:rPr>
              <a:t>每月</a:t>
            </a:r>
            <a:r>
              <a:rPr lang="en-US" altLang="zh-TW" dirty="0">
                <a:solidFill>
                  <a:srgbClr val="FF0000"/>
                </a:solidFill>
              </a:rPr>
              <a:t>29,500</a:t>
            </a:r>
            <a:r>
              <a:rPr lang="zh-TW" altLang="en-US" dirty="0">
                <a:solidFill>
                  <a:srgbClr val="FF0000"/>
                </a:solidFill>
              </a:rPr>
              <a:t>元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FF0000"/>
                </a:solidFill>
              </a:rPr>
              <a:t>每時</a:t>
            </a:r>
            <a:r>
              <a:rPr lang="en-US" altLang="zh-TW" dirty="0">
                <a:solidFill>
                  <a:srgbClr val="FF0000"/>
                </a:solidFill>
              </a:rPr>
              <a:t>196</a:t>
            </a:r>
            <a:r>
              <a:rPr lang="zh-TW" altLang="en-US" dirty="0">
                <a:solidFill>
                  <a:srgbClr val="FF0000"/>
                </a:solidFill>
              </a:rPr>
              <a:t>元</a:t>
            </a:r>
            <a:r>
              <a:rPr lang="zh-TW" altLang="en-US" dirty="0"/>
              <a:t>。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7EC0837-AFF1-4AFB-BA3D-23F300BEB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562" y="1535996"/>
            <a:ext cx="8790530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103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115</a:t>
            </a:r>
            <a:r>
              <a:rPr lang="zh-TW" altLang="en-US" dirty="0"/>
              <a:t>年度各類所得、二代健保扣繳及勞健退扣繳調整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21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-7168" y="222143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11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10" name="內容版面配置區 5">
            <a:extLst>
              <a:ext uri="{FF2B5EF4-FFF2-40B4-BE49-F238E27FC236}">
                <a16:creationId xmlns:a16="http://schemas.microsoft.com/office/drawing/2014/main" id="{6FC9A46D-531F-4A1A-B50B-276AB939C0A4}"/>
              </a:ext>
            </a:extLst>
          </p:cNvPr>
          <p:cNvSpPr txBox="1">
            <a:spLocks/>
          </p:cNvSpPr>
          <p:nvPr/>
        </p:nvSpPr>
        <p:spPr bwMode="auto">
          <a:xfrm>
            <a:off x="710062" y="1308770"/>
            <a:ext cx="8866851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797" tIns="46797" rIns="46797" bIns="46797" numCol="1" anchor="t" anchorCtr="0" compatLnSpc="1">
            <a:prstTxWarp prst="textNoShape">
              <a:avLst/>
            </a:prstTxWarp>
          </a:bodyPr>
          <a:lstStyle>
            <a:lvl1pPr marL="204694" indent="-204694" algn="l" defTabSz="742917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Verdana" pitchFamily="34" charset="0"/>
              <a:buChar char="•"/>
              <a:defRPr sz="1820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4673" indent="-89102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sz="1669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97100" indent="-216734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Marlett" pitchFamily="2" charset="2"/>
              <a:buChar char="8"/>
              <a:defRPr sz="1517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098120" indent="-155327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1635140" indent="-256469" algn="l" defTabSz="742917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1982965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6pPr>
            <a:lvl7pPr marL="2329712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7pPr>
            <a:lvl8pPr marL="2676461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8pPr>
            <a:lvl9pPr marL="3023209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9pPr>
          </a:lstStyle>
          <a:p>
            <a:pPr marL="0" indent="0">
              <a:buNone/>
            </a:pPr>
            <a:r>
              <a:rPr lang="zh-TW" altLang="en-US" dirty="0">
                <a:highlight>
                  <a:srgbClr val="FFFF00"/>
                </a:highlight>
              </a:rPr>
              <a:t>個人補充保費 </a:t>
            </a:r>
            <a:r>
              <a:rPr lang="zh-TW" altLang="en-US" dirty="0"/>
              <a:t>：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當取得符合規定的 </a:t>
            </a:r>
            <a:r>
              <a:rPr lang="en-US" altLang="zh-TW" dirty="0"/>
              <a:t>6 </a:t>
            </a:r>
            <a:r>
              <a:rPr lang="zh-TW" altLang="en-US" dirty="0"/>
              <a:t>類特定所得或收入時，原則上在給付時就直接扣除</a:t>
            </a:r>
            <a:r>
              <a:rPr lang="zh-TW" altLang="en-US" dirty="0">
                <a:solidFill>
                  <a:srgbClr val="FF0000"/>
                </a:solidFill>
              </a:rPr>
              <a:t>個人補充保費</a:t>
            </a:r>
            <a:r>
              <a:rPr lang="en-US" altLang="zh-TW" dirty="0">
                <a:solidFill>
                  <a:srgbClr val="FF0000"/>
                </a:solidFill>
              </a:rPr>
              <a:t>2.11%</a:t>
            </a:r>
            <a:r>
              <a:rPr lang="zh-TW" altLang="en-US" dirty="0"/>
              <a:t>，不需自行繳納。</a:t>
            </a:r>
            <a:endParaRPr kumimoji="0" lang="zh-TW" altLang="en-US" kern="0" dirty="0"/>
          </a:p>
        </p:txBody>
      </p:sp>
      <p:sp>
        <p:nvSpPr>
          <p:cNvPr id="18" name="內容版面配置區 5">
            <a:extLst>
              <a:ext uri="{FF2B5EF4-FFF2-40B4-BE49-F238E27FC236}">
                <a16:creationId xmlns:a16="http://schemas.microsoft.com/office/drawing/2014/main" id="{F056D412-4115-4600-9485-D318B85870E1}"/>
              </a:ext>
            </a:extLst>
          </p:cNvPr>
          <p:cNvSpPr txBox="1">
            <a:spLocks/>
          </p:cNvSpPr>
          <p:nvPr/>
        </p:nvSpPr>
        <p:spPr bwMode="auto">
          <a:xfrm>
            <a:off x="671974" y="2701724"/>
            <a:ext cx="8866851" cy="3144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797" tIns="46797" rIns="46797" bIns="46797" numCol="1" anchor="t" anchorCtr="0" compatLnSpc="1">
            <a:prstTxWarp prst="textNoShape">
              <a:avLst/>
            </a:prstTxWarp>
          </a:bodyPr>
          <a:lstStyle>
            <a:lvl1pPr marL="204694" indent="-204694" algn="l" defTabSz="742917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Verdana" pitchFamily="34" charset="0"/>
              <a:buChar char="•"/>
              <a:defRPr sz="1820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4673" indent="-89102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sz="1669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97100" indent="-216734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Marlett" pitchFamily="2" charset="2"/>
              <a:buChar char="8"/>
              <a:defRPr sz="1517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098120" indent="-155327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1635140" indent="-256469" algn="l" defTabSz="742917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1982965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6pPr>
            <a:lvl7pPr marL="2329712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7pPr>
            <a:lvl8pPr marL="2676461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8pPr>
            <a:lvl9pPr marL="3023209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9pPr>
          </a:lstStyle>
          <a:p>
            <a:pPr marL="0" indent="0">
              <a:buNone/>
            </a:pPr>
            <a:r>
              <a:rPr lang="zh-TW" altLang="en-US" dirty="0">
                <a:highlight>
                  <a:srgbClr val="FFFF00"/>
                </a:highlight>
              </a:rPr>
              <a:t>情境 </a:t>
            </a:r>
            <a:r>
              <a:rPr lang="en-US" altLang="zh-TW" dirty="0">
                <a:highlight>
                  <a:srgbClr val="FFFF00"/>
                </a:highlight>
              </a:rPr>
              <a:t>A</a:t>
            </a:r>
            <a:r>
              <a:rPr lang="zh-TW" altLang="en-US" dirty="0">
                <a:highlight>
                  <a:srgbClr val="FFFF00"/>
                </a:highlight>
              </a:rPr>
              <a:t>：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單次領取 </a:t>
            </a:r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25,000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元是否扣取</a:t>
            </a:r>
            <a:r>
              <a:rPr lang="zh-TW" altLang="en-US" dirty="0">
                <a:highlight>
                  <a:srgbClr val="FFFF00"/>
                </a:highlight>
              </a:rPr>
              <a:t>→</a:t>
            </a:r>
            <a:r>
              <a:rPr lang="zh-TW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不扣取</a:t>
            </a:r>
            <a:r>
              <a:rPr lang="zh-TW" altLang="en-US" dirty="0"/>
              <a:t>。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因為未達起扣點 </a:t>
            </a:r>
            <a:r>
              <a:rPr lang="en-US" altLang="zh-TW" dirty="0"/>
              <a:t>29,500 </a:t>
            </a:r>
            <a:r>
              <a:rPr lang="zh-TW" altLang="en-US" dirty="0"/>
              <a:t>元（</a:t>
            </a:r>
            <a:r>
              <a:rPr lang="en-US" altLang="zh-TW" dirty="0"/>
              <a:t>2026</a:t>
            </a:r>
            <a:r>
              <a:rPr lang="zh-TW" altLang="en-US" dirty="0"/>
              <a:t>年起扣點調升至最低工資 </a:t>
            </a:r>
            <a:r>
              <a:rPr lang="en-US" altLang="zh-TW" dirty="0"/>
              <a:t>29,500 </a:t>
            </a:r>
            <a:r>
              <a:rPr lang="zh-TW" altLang="en-US" dirty="0"/>
              <a:t>元）。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實領金額：</a:t>
            </a:r>
            <a:r>
              <a:rPr lang="en-US" altLang="zh-TW" dirty="0"/>
              <a:t>25,000 </a:t>
            </a:r>
            <a:r>
              <a:rPr lang="zh-TW" altLang="en-US" dirty="0"/>
              <a:t>元。</a:t>
            </a: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dirty="0">
                <a:highlight>
                  <a:srgbClr val="FFFF00"/>
                </a:highlight>
              </a:rPr>
              <a:t>情境 </a:t>
            </a:r>
            <a:r>
              <a:rPr lang="en-US" altLang="zh-TW" dirty="0">
                <a:highlight>
                  <a:srgbClr val="FFFF00"/>
                </a:highlight>
              </a:rPr>
              <a:t>B</a:t>
            </a:r>
            <a:r>
              <a:rPr lang="zh-TW" altLang="en-US" dirty="0">
                <a:highlight>
                  <a:srgbClr val="FFFF00"/>
                </a:highlight>
              </a:rPr>
              <a:t>：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單次領取 </a:t>
            </a:r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40,000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元是否扣取</a:t>
            </a:r>
            <a:r>
              <a:rPr lang="zh-TW" altLang="en-US" dirty="0">
                <a:highlight>
                  <a:srgbClr val="FFFF00"/>
                </a:highlight>
              </a:rPr>
              <a:t>→</a:t>
            </a:r>
            <a:r>
              <a:rPr lang="zh-TW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要扣取</a:t>
            </a:r>
            <a:r>
              <a:rPr lang="zh-TW" altLang="en-US" dirty="0"/>
              <a:t>。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已達起扣點 </a:t>
            </a:r>
            <a:r>
              <a:rPr lang="en-US" altLang="zh-TW" dirty="0"/>
              <a:t>29,500 </a:t>
            </a:r>
            <a:r>
              <a:rPr lang="zh-TW" altLang="en-US" dirty="0"/>
              <a:t>元，必須全額計算。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補充保費：</a:t>
            </a:r>
            <a:r>
              <a:rPr lang="en-US" altLang="zh-TW" dirty="0"/>
              <a:t>40,000 × 2.11% = 844 </a:t>
            </a:r>
            <a:r>
              <a:rPr lang="zh-TW" altLang="en-US" dirty="0"/>
              <a:t>元。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實領金額：</a:t>
            </a:r>
            <a:r>
              <a:rPr lang="en-US" altLang="zh-TW" dirty="0"/>
              <a:t>40,000 - 844 = 39,156 </a:t>
            </a:r>
            <a:r>
              <a:rPr lang="zh-TW" altLang="en-US" dirty="0"/>
              <a:t>元（學校發薪時會直接扣除 </a:t>
            </a:r>
            <a:r>
              <a:rPr lang="en-US" altLang="zh-TW" dirty="0"/>
              <a:t>844 </a:t>
            </a:r>
            <a:r>
              <a:rPr lang="zh-TW" altLang="en-US" dirty="0"/>
              <a:t>元）。</a:t>
            </a:r>
            <a:endParaRPr kumimoji="0" lang="en-US" altLang="zh-TW" kern="0" dirty="0"/>
          </a:p>
        </p:txBody>
      </p:sp>
    </p:spTree>
    <p:extLst>
      <p:ext uri="{BB962C8B-B14F-4D97-AF65-F5344CB8AC3E}">
        <p14:creationId xmlns:p14="http://schemas.microsoft.com/office/powerpoint/2010/main" val="657056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計畫管考與執行率提醒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22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-7168" y="222143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12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029B725-3E10-46AE-8730-7AA0F2AB3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920" y="1308770"/>
            <a:ext cx="8899594" cy="5400600"/>
          </a:xfrm>
        </p:spPr>
        <p:txBody>
          <a:bodyPr/>
          <a:lstStyle/>
          <a:p>
            <a:r>
              <a:rPr lang="zh-TW" altLang="en-US" sz="2000" dirty="0"/>
              <a:t>計畫核定後，會計室將依配合款申請表開放預算以供使用。</a:t>
            </a:r>
            <a:endParaRPr lang="en-US" altLang="zh-TW" sz="2000" dirty="0"/>
          </a:p>
          <a:p>
            <a:r>
              <a:rPr lang="zh-TW" altLang="en-US" sz="2000" dirty="0"/>
              <a:t>請計畫管考人員充分掌握計畫執行規劃狀況。</a:t>
            </a:r>
            <a:endParaRPr lang="en-US" altLang="zh-TW" sz="2000" dirty="0"/>
          </a:p>
          <a:p>
            <a:r>
              <a:rPr lang="zh-TW" altLang="en-US" sz="2000" dirty="0"/>
              <a:t>計畫執行將進行定期管考、以利掌握執行率。</a:t>
            </a:r>
            <a:endParaRPr lang="en-US" altLang="zh-TW" sz="2000" dirty="0"/>
          </a:p>
          <a:p>
            <a:pPr lvl="1"/>
            <a:r>
              <a:rPr lang="zh-TW" altLang="en-US" sz="2000" dirty="0"/>
              <a:t>計畫結案前</a:t>
            </a:r>
            <a:r>
              <a:rPr lang="zh-TW" altLang="en-US" sz="2000" dirty="0">
                <a:solidFill>
                  <a:srgbClr val="FF0000"/>
                </a:solidFill>
              </a:rPr>
              <a:t>三</a:t>
            </a:r>
            <a:r>
              <a:rPr lang="zh-TW" altLang="en-US" sz="2000" dirty="0"/>
              <a:t>個月 信件通知執行率</a:t>
            </a:r>
            <a:endParaRPr lang="en-US" altLang="zh-TW" sz="2000" dirty="0"/>
          </a:p>
          <a:p>
            <a:pPr lvl="1"/>
            <a:r>
              <a:rPr lang="zh-TW" altLang="en-US" sz="2000" dirty="0"/>
              <a:t>計畫結案前</a:t>
            </a:r>
            <a:r>
              <a:rPr lang="zh-TW" altLang="en-US" sz="2000" dirty="0">
                <a:solidFill>
                  <a:srgbClr val="FF0000"/>
                </a:solidFill>
              </a:rPr>
              <a:t>二</a:t>
            </a:r>
            <a:r>
              <a:rPr lang="zh-TW" altLang="en-US" sz="2000" dirty="0"/>
              <a:t>個月信件通知執行率</a:t>
            </a:r>
            <a:endParaRPr lang="en-US" altLang="zh-TW" sz="2000" dirty="0"/>
          </a:p>
          <a:p>
            <a:pPr lvl="1"/>
            <a:r>
              <a:rPr lang="zh-TW" altLang="en-US" sz="2000" dirty="0"/>
              <a:t>計畫結案前</a:t>
            </a:r>
            <a:r>
              <a:rPr lang="zh-TW" altLang="en-US" sz="2000" dirty="0">
                <a:solidFill>
                  <a:srgbClr val="FF0000"/>
                </a:solidFill>
              </a:rPr>
              <a:t>一</a:t>
            </a:r>
            <a:r>
              <a:rPr lang="zh-TW" altLang="en-US" sz="2000" dirty="0"/>
              <a:t>個月 每二週信件通知執行率</a:t>
            </a:r>
            <a:endParaRPr lang="en-US" altLang="zh-TW" sz="2000" dirty="0"/>
          </a:p>
          <a:p>
            <a:r>
              <a:rPr lang="zh-TW" altLang="en-US" sz="2000" dirty="0"/>
              <a:t>計畫結案時程</a:t>
            </a:r>
            <a:endParaRPr lang="en-US" altLang="zh-TW" sz="2000" dirty="0"/>
          </a:p>
          <a:p>
            <a:endParaRPr lang="en-US" altLang="zh-TW" sz="2000" dirty="0"/>
          </a:p>
          <a:p>
            <a:endParaRPr lang="en-US" altLang="zh-TW" sz="2000" dirty="0"/>
          </a:p>
          <a:p>
            <a:endParaRPr lang="en-US" altLang="zh-TW" sz="2000" dirty="0"/>
          </a:p>
          <a:p>
            <a:endParaRPr lang="en-US" altLang="zh-TW" sz="2000" dirty="0"/>
          </a:p>
          <a:p>
            <a:r>
              <a:rPr lang="zh-TW" altLang="en-US" sz="2000" dirty="0"/>
              <a:t>請承辦人留意送出案件執行狀況，並</a:t>
            </a:r>
            <a:r>
              <a:rPr lang="zh-TW" altLang="en-US" sz="2000" u="sng" dirty="0"/>
              <a:t>避免集中於計畫結案時期</a:t>
            </a:r>
            <a:r>
              <a:rPr lang="zh-TW" altLang="en-US" sz="2000" dirty="0"/>
              <a:t>才進行核銷。</a:t>
            </a:r>
            <a:endParaRPr lang="en-US" altLang="zh-TW" sz="2000" dirty="0"/>
          </a:p>
          <a:p>
            <a:endParaRPr lang="en-US" altLang="zh-TW" sz="2000" dirty="0"/>
          </a:p>
          <a:p>
            <a:endParaRPr lang="en-US" altLang="zh-TW" sz="2000" dirty="0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A12D93C6-A498-4BF2-B9A1-001BA5C1D3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683916"/>
              </p:ext>
            </p:extLst>
          </p:nvPr>
        </p:nvGraphicFramePr>
        <p:xfrm>
          <a:off x="1882634" y="4045074"/>
          <a:ext cx="6445532" cy="158496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222766">
                  <a:extLst>
                    <a:ext uri="{9D8B030D-6E8A-4147-A177-3AD203B41FA5}">
                      <a16:colId xmlns:a16="http://schemas.microsoft.com/office/drawing/2014/main" val="1334657264"/>
                    </a:ext>
                  </a:extLst>
                </a:gridCol>
                <a:gridCol w="3222766">
                  <a:extLst>
                    <a:ext uri="{9D8B030D-6E8A-4147-A177-3AD203B41FA5}">
                      <a16:colId xmlns:a16="http://schemas.microsoft.com/office/drawing/2014/main" val="41872877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計畫結束時間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結案時間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0782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07</a:t>
                      </a:r>
                      <a:r>
                        <a:rPr lang="zh-TW" altLang="en-US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  <a:r>
                        <a:rPr lang="zh-TW" altLang="en-US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  <a:endParaRPr lang="en-US" altLang="zh-TW" sz="20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</a:t>
                      </a:r>
                      <a:r>
                        <a:rPr lang="zh-TW" altLang="en-US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5238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  <a:r>
                        <a:rPr lang="zh-TW" altLang="en-US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02</a:t>
                      </a:r>
                      <a:r>
                        <a:rPr lang="zh-TW" altLang="en-US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zh-TW" altLang="en-US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65585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如有個別計畫規定時，則依個別計畫規定辦理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8261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0645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5">
            <a:extLst>
              <a:ext uri="{FF2B5EF4-FFF2-40B4-BE49-F238E27FC236}">
                <a16:creationId xmlns:a16="http://schemas.microsoft.com/office/drawing/2014/main" id="{C9E3D939-8AFE-26B1-24C9-ACA2B01F157A}"/>
              </a:ext>
            </a:extLst>
          </p:cNvPr>
          <p:cNvSpPr txBox="1">
            <a:spLocks/>
          </p:cNvSpPr>
          <p:nvPr/>
        </p:nvSpPr>
        <p:spPr>
          <a:xfrm>
            <a:off x="3269196" y="3279989"/>
            <a:ext cx="3672408" cy="1098122"/>
          </a:xfrm>
          <a:prstGeom prst="rect">
            <a:avLst/>
          </a:prstGeom>
        </p:spPr>
        <p:txBody>
          <a:bodyPr>
            <a:noAutofit/>
          </a:bodyPr>
          <a:lstStyle>
            <a:lvl1pPr algn="l" defTabSz="667060" rtl="0" eaLnBrk="0" fontAlgn="base" hangingPunct="0">
              <a:spcBef>
                <a:spcPct val="0"/>
              </a:spcBef>
              <a:spcAft>
                <a:spcPct val="0"/>
              </a:spcAft>
              <a:defRPr sz="2427" b="1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algn="l" defTabSz="667060" rtl="0" eaLnBrk="0" fontAlgn="base" hangingPunct="0">
              <a:spcBef>
                <a:spcPct val="0"/>
              </a:spcBef>
              <a:spcAft>
                <a:spcPct val="0"/>
              </a:spcAft>
              <a:defRPr sz="2427" b="1">
                <a:solidFill>
                  <a:srgbClr val="006666"/>
                </a:solidFill>
                <a:latin typeface="Arial Narrow" pitchFamily="34" charset="0"/>
                <a:ea typeface="標楷體" pitchFamily="65" charset="-120"/>
              </a:defRPr>
            </a:lvl2pPr>
            <a:lvl3pPr algn="l" defTabSz="667060" rtl="0" eaLnBrk="0" fontAlgn="base" hangingPunct="0">
              <a:spcBef>
                <a:spcPct val="0"/>
              </a:spcBef>
              <a:spcAft>
                <a:spcPct val="0"/>
              </a:spcAft>
              <a:defRPr sz="2427" b="1">
                <a:solidFill>
                  <a:srgbClr val="006666"/>
                </a:solidFill>
                <a:latin typeface="Arial Narrow" pitchFamily="34" charset="0"/>
                <a:ea typeface="標楷體" pitchFamily="65" charset="-120"/>
              </a:defRPr>
            </a:lvl3pPr>
            <a:lvl4pPr algn="l" defTabSz="667060" rtl="0" eaLnBrk="0" fontAlgn="base" hangingPunct="0">
              <a:spcBef>
                <a:spcPct val="0"/>
              </a:spcBef>
              <a:spcAft>
                <a:spcPct val="0"/>
              </a:spcAft>
              <a:defRPr sz="2427" b="1">
                <a:solidFill>
                  <a:srgbClr val="006666"/>
                </a:solidFill>
                <a:latin typeface="Arial Narrow" pitchFamily="34" charset="0"/>
                <a:ea typeface="標楷體" pitchFamily="65" charset="-120"/>
              </a:defRPr>
            </a:lvl4pPr>
            <a:lvl5pPr algn="l" defTabSz="667060" rtl="0" eaLnBrk="0" fontAlgn="base" hangingPunct="0">
              <a:spcBef>
                <a:spcPct val="0"/>
              </a:spcBef>
              <a:spcAft>
                <a:spcPct val="0"/>
              </a:spcAft>
              <a:defRPr sz="2427" b="1">
                <a:solidFill>
                  <a:srgbClr val="006666"/>
                </a:solidFill>
                <a:latin typeface="Arial Narrow" pitchFamily="34" charset="0"/>
                <a:ea typeface="標楷體" pitchFamily="65" charset="-120"/>
              </a:defRPr>
            </a:lvl5pPr>
            <a:lvl6pPr marL="346748" algn="l" defTabSz="668213" rtl="0" eaLnBrk="0" fontAlgn="base" hangingPunct="0">
              <a:spcBef>
                <a:spcPct val="0"/>
              </a:spcBef>
              <a:spcAft>
                <a:spcPct val="0"/>
              </a:spcAft>
              <a:defRPr sz="2427" b="1">
                <a:solidFill>
                  <a:srgbClr val="006666"/>
                </a:solidFill>
                <a:latin typeface="Arial Narrow" pitchFamily="34" charset="0"/>
                <a:ea typeface="標楷體" pitchFamily="65" charset="-120"/>
              </a:defRPr>
            </a:lvl6pPr>
            <a:lvl7pPr marL="693495" algn="l" defTabSz="668213" rtl="0" eaLnBrk="0" fontAlgn="base" hangingPunct="0">
              <a:spcBef>
                <a:spcPct val="0"/>
              </a:spcBef>
              <a:spcAft>
                <a:spcPct val="0"/>
              </a:spcAft>
              <a:defRPr sz="2427" b="1">
                <a:solidFill>
                  <a:srgbClr val="006666"/>
                </a:solidFill>
                <a:latin typeface="Arial Narrow" pitchFamily="34" charset="0"/>
                <a:ea typeface="標楷體" pitchFamily="65" charset="-120"/>
              </a:defRPr>
            </a:lvl7pPr>
            <a:lvl8pPr marL="1040243" algn="l" defTabSz="668213" rtl="0" eaLnBrk="0" fontAlgn="base" hangingPunct="0">
              <a:spcBef>
                <a:spcPct val="0"/>
              </a:spcBef>
              <a:spcAft>
                <a:spcPct val="0"/>
              </a:spcAft>
              <a:defRPr sz="2427" b="1">
                <a:solidFill>
                  <a:srgbClr val="006666"/>
                </a:solidFill>
                <a:latin typeface="Arial Narrow" pitchFamily="34" charset="0"/>
                <a:ea typeface="標楷體" pitchFamily="65" charset="-120"/>
              </a:defRPr>
            </a:lvl8pPr>
            <a:lvl9pPr marL="1386992" algn="l" defTabSz="668213" rtl="0" eaLnBrk="0" fontAlgn="base" hangingPunct="0">
              <a:spcBef>
                <a:spcPct val="0"/>
              </a:spcBef>
              <a:spcAft>
                <a:spcPct val="0"/>
              </a:spcAft>
              <a:defRPr sz="2427" b="1">
                <a:solidFill>
                  <a:srgbClr val="006666"/>
                </a:solidFill>
                <a:latin typeface="Arial Narrow" pitchFamily="34" charset="0"/>
                <a:ea typeface="標楷體" pitchFamily="65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kumimoji="0" lang="zh-TW" altLang="en-US" sz="6000" kern="0" spc="45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簡報完畢</a:t>
            </a:r>
          </a:p>
        </p:txBody>
      </p:sp>
      <p:sp>
        <p:nvSpPr>
          <p:cNvPr id="4" name="內容版面配置區 5">
            <a:extLst>
              <a:ext uri="{FF2B5EF4-FFF2-40B4-BE49-F238E27FC236}">
                <a16:creationId xmlns:a16="http://schemas.microsoft.com/office/drawing/2014/main" id="{ACBBAC28-A24A-4AC9-82E8-8A3FCBE35C8A}"/>
              </a:ext>
            </a:extLst>
          </p:cNvPr>
          <p:cNvSpPr txBox="1">
            <a:spLocks/>
          </p:cNvSpPr>
          <p:nvPr/>
        </p:nvSpPr>
        <p:spPr>
          <a:xfrm>
            <a:off x="3269196" y="4477122"/>
            <a:ext cx="6415318" cy="1944216"/>
          </a:xfrm>
          <a:prstGeom prst="rect">
            <a:avLst/>
          </a:prstGeom>
        </p:spPr>
        <p:txBody>
          <a:bodyPr/>
          <a:lstStyle>
            <a:lvl1pPr marL="204694" indent="-204694" algn="l" defTabSz="742917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Verdana" pitchFamily="34" charset="0"/>
              <a:buChar char="•"/>
              <a:defRPr sz="182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4673" indent="-89102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sz="1669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97100" indent="-216734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Marlett" pitchFamily="2" charset="2"/>
              <a:buChar char="8"/>
              <a:defRPr sz="1517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098120" indent="-155327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1635140" indent="-256469" algn="l" defTabSz="742917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5pPr>
            <a:lvl6pPr marL="1982965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6pPr>
            <a:lvl7pPr marL="2329712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7pPr>
            <a:lvl8pPr marL="2676461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8pPr>
            <a:lvl9pPr marL="3023209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9pPr>
          </a:lstStyle>
          <a:p>
            <a:r>
              <a:rPr kumimoji="0" lang="zh-TW" altLang="en-US" sz="1800" kern="0" dirty="0"/>
              <a:t>已同步公告於會計室網頁，感謝大家</a:t>
            </a:r>
            <a:endParaRPr kumimoji="0" lang="en-US" altLang="zh-TW" sz="1800" kern="0" dirty="0"/>
          </a:p>
        </p:txBody>
      </p:sp>
    </p:spTree>
    <p:extLst>
      <p:ext uri="{BB962C8B-B14F-4D97-AF65-F5344CB8AC3E}">
        <p14:creationId xmlns:p14="http://schemas.microsoft.com/office/powerpoint/2010/main" val="3537490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2134" y="876722"/>
            <a:ext cx="8824779" cy="757237"/>
          </a:xfrm>
        </p:spPr>
        <p:txBody>
          <a:bodyPr/>
          <a:lstStyle/>
          <a:p>
            <a:pPr algn="ctr"/>
            <a:r>
              <a:rPr lang="zh-TW" altLang="en-US" sz="46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報告大綱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3</a:t>
            </a:fld>
            <a:endParaRPr lang="zh-TW" altLang="en-US" dirty="0"/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B9CC8ACF-0806-4869-82D7-98CFC2FCCF9A}"/>
              </a:ext>
            </a:extLst>
          </p:cNvPr>
          <p:cNvGrpSpPr/>
          <p:nvPr/>
        </p:nvGrpSpPr>
        <p:grpSpPr>
          <a:xfrm>
            <a:off x="766768" y="1935552"/>
            <a:ext cx="4342335" cy="3888430"/>
            <a:chOff x="752134" y="2207968"/>
            <a:chExt cx="4342335" cy="3888430"/>
          </a:xfrm>
        </p:grpSpPr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F3844335-31FF-494B-B684-400A07F008EA}"/>
                </a:ext>
              </a:extLst>
            </p:cNvPr>
            <p:cNvGrpSpPr/>
            <p:nvPr/>
          </p:nvGrpSpPr>
          <p:grpSpPr>
            <a:xfrm>
              <a:off x="752134" y="2207968"/>
              <a:ext cx="4320479" cy="615025"/>
              <a:chOff x="640904" y="1740820"/>
              <a:chExt cx="4320479" cy="615025"/>
            </a:xfrm>
          </p:grpSpPr>
          <p:sp>
            <p:nvSpPr>
              <p:cNvPr id="50" name="橢圓 49"/>
              <p:cNvSpPr/>
              <p:nvPr/>
            </p:nvSpPr>
            <p:spPr bwMode="auto">
              <a:xfrm>
                <a:off x="718781" y="1830663"/>
                <a:ext cx="532458" cy="486016"/>
              </a:xfrm>
              <a:prstGeom prst="ellipse">
                <a:avLst/>
              </a:prstGeom>
              <a:solidFill>
                <a:srgbClr val="046767"/>
              </a:solidFill>
              <a:ln w="12700" cap="rnd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  <p:grpSp>
            <p:nvGrpSpPr>
              <p:cNvPr id="4" name="群組 61"/>
              <p:cNvGrpSpPr>
                <a:grpSpLocks/>
              </p:cNvGrpSpPr>
              <p:nvPr/>
            </p:nvGrpSpPr>
            <p:grpSpPr bwMode="auto">
              <a:xfrm>
                <a:off x="640904" y="1740820"/>
                <a:ext cx="4320479" cy="615025"/>
                <a:chOff x="244153" y="1904766"/>
                <a:chExt cx="4330247" cy="525745"/>
              </a:xfrm>
              <a:noFill/>
            </p:grpSpPr>
            <p:sp>
              <p:nvSpPr>
                <p:cNvPr id="5" name="AutoShape 5"/>
                <p:cNvSpPr>
                  <a:spLocks noChangeArrowheads="1"/>
                </p:cNvSpPr>
                <p:nvPr/>
              </p:nvSpPr>
              <p:spPr bwMode="gray">
                <a:xfrm>
                  <a:off x="323528" y="1969570"/>
                  <a:ext cx="4250872" cy="435856"/>
                </a:xfrm>
                <a:prstGeom prst="roundRect">
                  <a:avLst>
                    <a:gd name="adj" fmla="val 50000"/>
                  </a:avLst>
                </a:prstGeom>
                <a:grpFill/>
                <a:ln w="28575">
                  <a:solidFill>
                    <a:srgbClr val="046767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9" name="Oval 8"/>
                <p:cNvSpPr>
                  <a:spLocks noChangeArrowheads="1"/>
                </p:cNvSpPr>
                <p:nvPr/>
              </p:nvSpPr>
              <p:spPr bwMode="gray">
                <a:xfrm>
                  <a:off x="244153" y="1904766"/>
                  <a:ext cx="523875" cy="525745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" name="Text Box 10"/>
                <p:cNvSpPr txBox="1">
                  <a:spLocks noChangeArrowheads="1"/>
                </p:cNvSpPr>
                <p:nvPr/>
              </p:nvSpPr>
              <p:spPr bwMode="gray">
                <a:xfrm>
                  <a:off x="388469" y="1949937"/>
                  <a:ext cx="327025" cy="44726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kumimoji="0" lang="en-US" altLang="zh-TW" sz="2800" b="1" i="1" dirty="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8" name="Text Box 23"/>
                <p:cNvSpPr txBox="1">
                  <a:spLocks noChangeArrowheads="1"/>
                </p:cNvSpPr>
                <p:nvPr/>
              </p:nvSpPr>
              <p:spPr bwMode="gray">
                <a:xfrm>
                  <a:off x="933919" y="2029976"/>
                  <a:ext cx="3496140" cy="34202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marL="457200" indent="-457200">
                    <a:spcBef>
                      <a:spcPct val="50000"/>
                    </a:spcBef>
                    <a:buClr>
                      <a:schemeClr val="tx1"/>
                    </a:buClr>
                  </a:pPr>
                  <a:r>
                    <a:rPr kumimoji="0" lang="zh-TW" altLang="en-US" sz="2000" b="1" dirty="0"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計畫經費函文相關會簽流程</a:t>
                  </a:r>
                  <a:endParaRPr kumimoji="0" lang="en-US" altLang="zh-TW" sz="2000" b="1" dirty="0">
                    <a:latin typeface="微軟正黑體" pitchFamily="34" charset="-120"/>
                    <a:ea typeface="微軟正黑體" pitchFamily="34" charset="-12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B58C96FA-D363-4016-ACB6-78C469E2FD6B}"/>
                </a:ext>
              </a:extLst>
            </p:cNvPr>
            <p:cNvGrpSpPr/>
            <p:nvPr/>
          </p:nvGrpSpPr>
          <p:grpSpPr>
            <a:xfrm>
              <a:off x="752134" y="4833301"/>
              <a:ext cx="4320000" cy="615025"/>
              <a:chOff x="5575793" y="2326905"/>
              <a:chExt cx="3380207" cy="615025"/>
            </a:xfrm>
          </p:grpSpPr>
          <p:sp>
            <p:nvSpPr>
              <p:cNvPr id="87" name="橢圓 86"/>
              <p:cNvSpPr/>
              <p:nvPr/>
            </p:nvSpPr>
            <p:spPr bwMode="auto">
              <a:xfrm>
                <a:off x="5653671" y="2416749"/>
                <a:ext cx="416784" cy="495836"/>
              </a:xfrm>
              <a:prstGeom prst="ellipse">
                <a:avLst/>
              </a:prstGeom>
              <a:solidFill>
                <a:srgbClr val="046767"/>
              </a:solidFill>
              <a:ln w="12700" cap="rnd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  <p:grpSp>
            <p:nvGrpSpPr>
              <p:cNvPr id="10" name="群組 9">
                <a:extLst>
                  <a:ext uri="{FF2B5EF4-FFF2-40B4-BE49-F238E27FC236}">
                    <a16:creationId xmlns:a16="http://schemas.microsoft.com/office/drawing/2014/main" id="{43342E00-FEE5-4818-BBEF-83B31483396D}"/>
                  </a:ext>
                </a:extLst>
              </p:cNvPr>
              <p:cNvGrpSpPr/>
              <p:nvPr/>
            </p:nvGrpSpPr>
            <p:grpSpPr>
              <a:xfrm>
                <a:off x="5575793" y="2326905"/>
                <a:ext cx="3380207" cy="615025"/>
                <a:chOff x="5575793" y="2326905"/>
                <a:chExt cx="3380207" cy="615025"/>
              </a:xfrm>
            </p:grpSpPr>
            <p:sp>
              <p:nvSpPr>
                <p:cNvPr id="89" name="AutoShape 5"/>
                <p:cNvSpPr>
                  <a:spLocks noChangeArrowheads="1"/>
                </p:cNvSpPr>
                <p:nvPr/>
              </p:nvSpPr>
              <p:spPr bwMode="gray">
                <a:xfrm>
                  <a:off x="5654990" y="2402714"/>
                  <a:ext cx="3301010" cy="509871"/>
                </a:xfrm>
                <a:prstGeom prst="roundRect">
                  <a:avLst>
                    <a:gd name="adj" fmla="val 50000"/>
                  </a:avLst>
                </a:prstGeom>
                <a:noFill/>
                <a:ln w="28575">
                  <a:solidFill>
                    <a:srgbClr val="046767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90" name="Oval 8"/>
                <p:cNvSpPr>
                  <a:spLocks noChangeArrowheads="1"/>
                </p:cNvSpPr>
                <p:nvPr/>
              </p:nvSpPr>
              <p:spPr bwMode="gray">
                <a:xfrm>
                  <a:off x="5575793" y="2326905"/>
                  <a:ext cx="522693" cy="615025"/>
                </a:xfrm>
                <a:prstGeom prst="ellipse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91" name="Text Box 10"/>
                <p:cNvSpPr txBox="1">
                  <a:spLocks noChangeArrowheads="1"/>
                </p:cNvSpPr>
                <p:nvPr/>
              </p:nvSpPr>
              <p:spPr bwMode="gray">
                <a:xfrm>
                  <a:off x="5675591" y="2396039"/>
                  <a:ext cx="326287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kumimoji="0" lang="zh-TW" altLang="en-US" sz="2800" b="1" i="1" dirty="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５</a:t>
                  </a:r>
                  <a:endParaRPr kumimoji="0" lang="en-US" altLang="zh-TW" sz="2800" b="1" i="1" dirty="0">
                    <a:solidFill>
                      <a:schemeClr val="accent2">
                        <a:lumMod val="40000"/>
                        <a:lumOff val="60000"/>
                      </a:schemeClr>
                    </a:solidFill>
                    <a:latin typeface="微軟正黑體" pitchFamily="34" charset="-120"/>
                    <a:ea typeface="微軟正黑體" pitchFamily="34" charset="-120"/>
                    <a:cs typeface="Arial" pitchFamily="34" charset="0"/>
                  </a:endParaRPr>
                </a:p>
              </p:txBody>
            </p:sp>
            <p:sp>
              <p:nvSpPr>
                <p:cNvPr id="92" name="Text Box 23"/>
                <p:cNvSpPr txBox="1">
                  <a:spLocks noChangeArrowheads="1"/>
                </p:cNvSpPr>
                <p:nvPr/>
              </p:nvSpPr>
              <p:spPr bwMode="gray">
                <a:xfrm>
                  <a:off x="6148333" y="2457594"/>
                  <a:ext cx="2547979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marL="457200" indent="-457200">
                    <a:spcBef>
                      <a:spcPct val="50000"/>
                    </a:spcBef>
                    <a:buClr>
                      <a:schemeClr val="tx1"/>
                    </a:buClr>
                  </a:pPr>
                  <a:r>
                    <a:rPr kumimoji="0" lang="zh-TW" altLang="en-US" sz="2000" b="1" dirty="0"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撥款作業流程</a:t>
                  </a:r>
                  <a:endParaRPr kumimoji="0" lang="en-US" altLang="zh-TW" sz="2000" b="1" dirty="0">
                    <a:latin typeface="微軟正黑體" pitchFamily="34" charset="-120"/>
                    <a:ea typeface="微軟正黑體" pitchFamily="34" charset="-12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496398A2-DED0-4F6C-949C-DB7C31E6C830}"/>
                </a:ext>
              </a:extLst>
            </p:cNvPr>
            <p:cNvGrpSpPr/>
            <p:nvPr/>
          </p:nvGrpSpPr>
          <p:grpSpPr>
            <a:xfrm>
              <a:off x="752134" y="5481373"/>
              <a:ext cx="4320000" cy="615025"/>
              <a:chOff x="5575793" y="3225639"/>
              <a:chExt cx="3380207" cy="615025"/>
            </a:xfrm>
          </p:grpSpPr>
          <p:sp>
            <p:nvSpPr>
              <p:cNvPr id="93" name="橢圓 92"/>
              <p:cNvSpPr/>
              <p:nvPr/>
            </p:nvSpPr>
            <p:spPr bwMode="auto">
              <a:xfrm>
                <a:off x="5653671" y="3315484"/>
                <a:ext cx="416784" cy="495835"/>
              </a:xfrm>
              <a:prstGeom prst="ellipse">
                <a:avLst/>
              </a:prstGeom>
              <a:solidFill>
                <a:srgbClr val="046767"/>
              </a:solidFill>
              <a:ln w="12700" cap="rnd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  <p:grpSp>
            <p:nvGrpSpPr>
              <p:cNvPr id="6" name="群組 5">
                <a:extLst>
                  <a:ext uri="{FF2B5EF4-FFF2-40B4-BE49-F238E27FC236}">
                    <a16:creationId xmlns:a16="http://schemas.microsoft.com/office/drawing/2014/main" id="{E75D6D38-C7B0-4984-84D9-21F4DBAE0E09}"/>
                  </a:ext>
                </a:extLst>
              </p:cNvPr>
              <p:cNvGrpSpPr/>
              <p:nvPr/>
            </p:nvGrpSpPr>
            <p:grpSpPr>
              <a:xfrm>
                <a:off x="5575793" y="3225639"/>
                <a:ext cx="3380207" cy="615025"/>
                <a:chOff x="5575793" y="3225639"/>
                <a:chExt cx="3380207" cy="615025"/>
              </a:xfrm>
            </p:grpSpPr>
            <p:sp>
              <p:nvSpPr>
                <p:cNvPr id="95" name="AutoShape 5"/>
                <p:cNvSpPr>
                  <a:spLocks noChangeArrowheads="1"/>
                </p:cNvSpPr>
                <p:nvPr/>
              </p:nvSpPr>
              <p:spPr bwMode="gray">
                <a:xfrm>
                  <a:off x="5654990" y="3301448"/>
                  <a:ext cx="3301010" cy="509871"/>
                </a:xfrm>
                <a:prstGeom prst="roundRect">
                  <a:avLst>
                    <a:gd name="adj" fmla="val 50000"/>
                  </a:avLst>
                </a:prstGeom>
                <a:noFill/>
                <a:ln w="28575">
                  <a:solidFill>
                    <a:srgbClr val="046767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96" name="Oval 8"/>
                <p:cNvSpPr>
                  <a:spLocks noChangeArrowheads="1"/>
                </p:cNvSpPr>
                <p:nvPr/>
              </p:nvSpPr>
              <p:spPr bwMode="gray">
                <a:xfrm>
                  <a:off x="5575793" y="3225639"/>
                  <a:ext cx="522693" cy="615025"/>
                </a:xfrm>
                <a:prstGeom prst="ellipse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97" name="Text Box 10"/>
                <p:cNvSpPr txBox="1">
                  <a:spLocks noChangeArrowheads="1"/>
                </p:cNvSpPr>
                <p:nvPr/>
              </p:nvSpPr>
              <p:spPr bwMode="gray">
                <a:xfrm>
                  <a:off x="5658490" y="3294773"/>
                  <a:ext cx="326287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kumimoji="0" lang="zh-TW" altLang="en-US" sz="2800" b="1" i="1" dirty="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６</a:t>
                  </a:r>
                  <a:endParaRPr kumimoji="0" lang="en-US" altLang="zh-TW" sz="2800" b="1" i="1" dirty="0">
                    <a:solidFill>
                      <a:schemeClr val="accent2">
                        <a:lumMod val="40000"/>
                        <a:lumOff val="60000"/>
                      </a:schemeClr>
                    </a:solidFill>
                    <a:latin typeface="微軟正黑體" pitchFamily="34" charset="-120"/>
                    <a:ea typeface="微軟正黑體" pitchFamily="34" charset="-120"/>
                    <a:cs typeface="Arial" pitchFamily="34" charset="0"/>
                  </a:endParaRPr>
                </a:p>
              </p:txBody>
            </p:sp>
            <p:sp>
              <p:nvSpPr>
                <p:cNvPr id="98" name="Text Box 23"/>
                <p:cNvSpPr txBox="1">
                  <a:spLocks noChangeArrowheads="1"/>
                </p:cNvSpPr>
                <p:nvPr/>
              </p:nvSpPr>
              <p:spPr bwMode="gray">
                <a:xfrm>
                  <a:off x="6148333" y="3355076"/>
                  <a:ext cx="2547979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marL="457200" indent="-457200">
                    <a:spcBef>
                      <a:spcPct val="50000"/>
                    </a:spcBef>
                    <a:buClr>
                      <a:schemeClr val="tx1"/>
                    </a:buClr>
                  </a:pPr>
                  <a:r>
                    <a:rPr kumimoji="0" lang="zh-TW" altLang="en-US" sz="2000" b="1" dirty="0"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預支作業流程</a:t>
                  </a:r>
                  <a:endParaRPr kumimoji="0" lang="en-US" altLang="zh-TW" sz="2000" b="1" dirty="0">
                    <a:latin typeface="微軟正黑體" pitchFamily="34" charset="-120"/>
                    <a:ea typeface="微軟正黑體" pitchFamily="34" charset="-12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8E0B4323-7276-4ABF-9BC3-10EED61C004B}"/>
                </a:ext>
              </a:extLst>
            </p:cNvPr>
            <p:cNvGrpSpPr/>
            <p:nvPr/>
          </p:nvGrpSpPr>
          <p:grpSpPr>
            <a:xfrm>
              <a:off x="752134" y="2875417"/>
              <a:ext cx="4320479" cy="631491"/>
              <a:chOff x="640904" y="2549486"/>
              <a:chExt cx="4320479" cy="631491"/>
            </a:xfrm>
          </p:grpSpPr>
          <p:sp>
            <p:nvSpPr>
              <p:cNvPr id="40" name="橢圓 39"/>
              <p:cNvSpPr/>
              <p:nvPr/>
            </p:nvSpPr>
            <p:spPr bwMode="auto">
              <a:xfrm>
                <a:off x="718781" y="2639330"/>
                <a:ext cx="532458" cy="486016"/>
              </a:xfrm>
              <a:prstGeom prst="ellipse">
                <a:avLst/>
              </a:prstGeom>
              <a:solidFill>
                <a:srgbClr val="046767"/>
              </a:solidFill>
              <a:ln w="12700" cap="rnd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  <p:grpSp>
            <p:nvGrpSpPr>
              <p:cNvPr id="41" name="群組 61"/>
              <p:cNvGrpSpPr>
                <a:grpSpLocks/>
              </p:cNvGrpSpPr>
              <p:nvPr/>
            </p:nvGrpSpPr>
            <p:grpSpPr bwMode="auto">
              <a:xfrm>
                <a:off x="640904" y="2549486"/>
                <a:ext cx="4320479" cy="631491"/>
                <a:chOff x="244153" y="1904766"/>
                <a:chExt cx="4330247" cy="539821"/>
              </a:xfrm>
              <a:noFill/>
            </p:grpSpPr>
            <p:sp>
              <p:nvSpPr>
                <p:cNvPr id="42" name="AutoShape 5"/>
                <p:cNvSpPr>
                  <a:spLocks noChangeArrowheads="1"/>
                </p:cNvSpPr>
                <p:nvPr/>
              </p:nvSpPr>
              <p:spPr bwMode="gray">
                <a:xfrm>
                  <a:off x="323528" y="1969570"/>
                  <a:ext cx="4250872" cy="435856"/>
                </a:xfrm>
                <a:prstGeom prst="roundRect">
                  <a:avLst>
                    <a:gd name="adj" fmla="val 50000"/>
                  </a:avLst>
                </a:prstGeom>
                <a:grpFill/>
                <a:ln w="28575">
                  <a:solidFill>
                    <a:srgbClr val="046767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3" name="Oval 8"/>
                <p:cNvSpPr>
                  <a:spLocks noChangeArrowheads="1"/>
                </p:cNvSpPr>
                <p:nvPr/>
              </p:nvSpPr>
              <p:spPr bwMode="gray">
                <a:xfrm>
                  <a:off x="244153" y="1904766"/>
                  <a:ext cx="523875" cy="525745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4" name="Text Box 10"/>
                <p:cNvSpPr txBox="1">
                  <a:spLocks noChangeArrowheads="1"/>
                </p:cNvSpPr>
                <p:nvPr/>
              </p:nvSpPr>
              <p:spPr bwMode="gray">
                <a:xfrm>
                  <a:off x="388469" y="1997320"/>
                  <a:ext cx="327025" cy="44726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kumimoji="0" lang="en-US" altLang="zh-TW" sz="2800" b="1" i="1" dirty="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45" name="Text Box 23"/>
                <p:cNvSpPr txBox="1">
                  <a:spLocks noChangeArrowheads="1"/>
                </p:cNvSpPr>
                <p:nvPr/>
              </p:nvSpPr>
              <p:spPr bwMode="gray">
                <a:xfrm>
                  <a:off x="933919" y="2029976"/>
                  <a:ext cx="3496140" cy="34202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marL="457200" indent="-457200">
                    <a:spcBef>
                      <a:spcPct val="50000"/>
                    </a:spcBef>
                    <a:buClr>
                      <a:schemeClr val="tx1"/>
                    </a:buClr>
                  </a:pPr>
                  <a:r>
                    <a:rPr kumimoji="0" lang="zh-TW" altLang="en-US" sz="2000" b="1" dirty="0"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合規憑證日期順序</a:t>
                  </a:r>
                  <a:endParaRPr kumimoji="0" lang="en-US" altLang="zh-TW" sz="2000" b="1" dirty="0">
                    <a:latin typeface="微軟正黑體" pitchFamily="34" charset="-120"/>
                    <a:ea typeface="微軟正黑體" pitchFamily="34" charset="-12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991010A7-CE1E-4EA4-AF66-CAE7C2EE2EC6}"/>
                </a:ext>
              </a:extLst>
            </p:cNvPr>
            <p:cNvGrpSpPr/>
            <p:nvPr/>
          </p:nvGrpSpPr>
          <p:grpSpPr>
            <a:xfrm>
              <a:off x="752134" y="3506909"/>
              <a:ext cx="4320479" cy="615025"/>
              <a:chOff x="640904" y="3399801"/>
              <a:chExt cx="4320479" cy="615025"/>
            </a:xfrm>
          </p:grpSpPr>
          <p:sp>
            <p:nvSpPr>
              <p:cNvPr id="46" name="橢圓 45"/>
              <p:cNvSpPr/>
              <p:nvPr/>
            </p:nvSpPr>
            <p:spPr bwMode="auto">
              <a:xfrm>
                <a:off x="718781" y="3489644"/>
                <a:ext cx="532458" cy="486016"/>
              </a:xfrm>
              <a:prstGeom prst="ellipse">
                <a:avLst/>
              </a:prstGeom>
              <a:solidFill>
                <a:srgbClr val="046767"/>
              </a:solidFill>
              <a:ln w="12700" cap="rnd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  <p:grpSp>
            <p:nvGrpSpPr>
              <p:cNvPr id="47" name="群組 61"/>
              <p:cNvGrpSpPr>
                <a:grpSpLocks/>
              </p:cNvGrpSpPr>
              <p:nvPr/>
            </p:nvGrpSpPr>
            <p:grpSpPr bwMode="auto">
              <a:xfrm>
                <a:off x="640904" y="3399801"/>
                <a:ext cx="4320479" cy="615025"/>
                <a:chOff x="244153" y="1904766"/>
                <a:chExt cx="4330247" cy="525745"/>
              </a:xfrm>
              <a:noFill/>
            </p:grpSpPr>
            <p:sp>
              <p:nvSpPr>
                <p:cNvPr id="48" name="AutoShape 5"/>
                <p:cNvSpPr>
                  <a:spLocks noChangeArrowheads="1"/>
                </p:cNvSpPr>
                <p:nvPr/>
              </p:nvSpPr>
              <p:spPr bwMode="gray">
                <a:xfrm>
                  <a:off x="323528" y="1969570"/>
                  <a:ext cx="4250872" cy="435856"/>
                </a:xfrm>
                <a:prstGeom prst="roundRect">
                  <a:avLst>
                    <a:gd name="adj" fmla="val 50000"/>
                  </a:avLst>
                </a:prstGeom>
                <a:grpFill/>
                <a:ln w="28575">
                  <a:solidFill>
                    <a:srgbClr val="046767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9" name="Oval 8"/>
                <p:cNvSpPr>
                  <a:spLocks noChangeArrowheads="1"/>
                </p:cNvSpPr>
                <p:nvPr/>
              </p:nvSpPr>
              <p:spPr bwMode="gray">
                <a:xfrm>
                  <a:off x="244153" y="1904766"/>
                  <a:ext cx="523875" cy="525745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51" name="Text Box 10"/>
                <p:cNvSpPr txBox="1">
                  <a:spLocks noChangeArrowheads="1"/>
                </p:cNvSpPr>
                <p:nvPr/>
              </p:nvSpPr>
              <p:spPr bwMode="gray">
                <a:xfrm>
                  <a:off x="388469" y="1963928"/>
                  <a:ext cx="327025" cy="44726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kumimoji="0" lang="en-US" altLang="zh-TW" sz="2800" b="1" i="1" dirty="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3</a:t>
                  </a:r>
                </a:p>
              </p:txBody>
            </p:sp>
            <p:sp>
              <p:nvSpPr>
                <p:cNvPr id="52" name="Text Box 23"/>
                <p:cNvSpPr txBox="1">
                  <a:spLocks noChangeArrowheads="1"/>
                </p:cNvSpPr>
                <p:nvPr/>
              </p:nvSpPr>
              <p:spPr bwMode="gray">
                <a:xfrm>
                  <a:off x="933919" y="2029976"/>
                  <a:ext cx="3496140" cy="34202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marL="457200" indent="-457200">
                    <a:spcBef>
                      <a:spcPct val="50000"/>
                    </a:spcBef>
                    <a:buClr>
                      <a:schemeClr val="tx1"/>
                    </a:buClr>
                  </a:pPr>
                  <a:r>
                    <a:rPr kumimoji="0" lang="zh-TW" altLang="en-US" sz="2000" b="1" dirty="0"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請購作業流程</a:t>
                  </a:r>
                  <a:endParaRPr kumimoji="0" lang="en-US" altLang="zh-TW" sz="2000" b="1" dirty="0">
                    <a:latin typeface="微軟正黑體" pitchFamily="34" charset="-120"/>
                    <a:ea typeface="微軟正黑體" pitchFamily="34" charset="-12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1C08BD2A-17D6-4D20-A654-DA0E71796C0E}"/>
                </a:ext>
              </a:extLst>
            </p:cNvPr>
            <p:cNvGrpSpPr/>
            <p:nvPr/>
          </p:nvGrpSpPr>
          <p:grpSpPr>
            <a:xfrm>
              <a:off x="773990" y="4174246"/>
              <a:ext cx="4320479" cy="615025"/>
              <a:chOff x="662760" y="4250115"/>
              <a:chExt cx="4320479" cy="615025"/>
            </a:xfrm>
          </p:grpSpPr>
          <p:sp>
            <p:nvSpPr>
              <p:cNvPr id="53" name="橢圓 52"/>
              <p:cNvSpPr/>
              <p:nvPr/>
            </p:nvSpPr>
            <p:spPr bwMode="auto">
              <a:xfrm>
                <a:off x="740637" y="4339958"/>
                <a:ext cx="532458" cy="486016"/>
              </a:xfrm>
              <a:prstGeom prst="ellipse">
                <a:avLst/>
              </a:prstGeom>
              <a:solidFill>
                <a:srgbClr val="046767"/>
              </a:solidFill>
              <a:ln w="12700" cap="rnd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  <p:grpSp>
            <p:nvGrpSpPr>
              <p:cNvPr id="54" name="群組 61"/>
              <p:cNvGrpSpPr>
                <a:grpSpLocks/>
              </p:cNvGrpSpPr>
              <p:nvPr/>
            </p:nvGrpSpPr>
            <p:grpSpPr bwMode="auto">
              <a:xfrm>
                <a:off x="662760" y="4250115"/>
                <a:ext cx="4320479" cy="615025"/>
                <a:chOff x="244153" y="1904766"/>
                <a:chExt cx="4330247" cy="525745"/>
              </a:xfrm>
              <a:noFill/>
            </p:grpSpPr>
            <p:sp>
              <p:nvSpPr>
                <p:cNvPr id="55" name="AutoShape 5"/>
                <p:cNvSpPr>
                  <a:spLocks noChangeArrowheads="1"/>
                </p:cNvSpPr>
                <p:nvPr/>
              </p:nvSpPr>
              <p:spPr bwMode="gray">
                <a:xfrm>
                  <a:off x="323528" y="1969570"/>
                  <a:ext cx="4250872" cy="435856"/>
                </a:xfrm>
                <a:prstGeom prst="roundRect">
                  <a:avLst>
                    <a:gd name="adj" fmla="val 50000"/>
                  </a:avLst>
                </a:prstGeom>
                <a:grpFill/>
                <a:ln w="28575">
                  <a:solidFill>
                    <a:srgbClr val="046767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56" name="Oval 8"/>
                <p:cNvSpPr>
                  <a:spLocks noChangeArrowheads="1"/>
                </p:cNvSpPr>
                <p:nvPr/>
              </p:nvSpPr>
              <p:spPr bwMode="gray">
                <a:xfrm>
                  <a:off x="244153" y="1904766"/>
                  <a:ext cx="523875" cy="525745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57" name="Text Box 10"/>
                <p:cNvSpPr txBox="1">
                  <a:spLocks noChangeArrowheads="1"/>
                </p:cNvSpPr>
                <p:nvPr/>
              </p:nvSpPr>
              <p:spPr bwMode="gray">
                <a:xfrm>
                  <a:off x="381469" y="1969309"/>
                  <a:ext cx="327025" cy="44726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kumimoji="0" lang="en-US" altLang="zh-TW" sz="2800" b="1" i="1" dirty="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4</a:t>
                  </a:r>
                </a:p>
              </p:txBody>
            </p:sp>
            <p:sp>
              <p:nvSpPr>
                <p:cNvPr id="58" name="Text Box 23"/>
                <p:cNvSpPr txBox="1">
                  <a:spLocks noChangeArrowheads="1"/>
                </p:cNvSpPr>
                <p:nvPr/>
              </p:nvSpPr>
              <p:spPr bwMode="gray">
                <a:xfrm>
                  <a:off x="933919" y="2029976"/>
                  <a:ext cx="3496140" cy="34202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marL="457200" indent="-457200">
                    <a:spcBef>
                      <a:spcPct val="50000"/>
                    </a:spcBef>
                    <a:buClr>
                      <a:schemeClr val="tx1"/>
                    </a:buClr>
                  </a:pPr>
                  <a:r>
                    <a:rPr kumimoji="0" lang="zh-TW" altLang="en-US" sz="2000" b="1" dirty="0"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核銷作業流程</a:t>
                  </a:r>
                  <a:endParaRPr kumimoji="0" lang="en-US" altLang="zh-TW" sz="2000" b="1" dirty="0">
                    <a:latin typeface="微軟正黑體" pitchFamily="34" charset="-120"/>
                    <a:ea typeface="微軟正黑體" pitchFamily="34" charset="-12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113" name="群組 112">
            <a:extLst>
              <a:ext uri="{FF2B5EF4-FFF2-40B4-BE49-F238E27FC236}">
                <a16:creationId xmlns:a16="http://schemas.microsoft.com/office/drawing/2014/main" id="{683702F1-EC73-4E43-B51D-45737C681127}"/>
              </a:ext>
            </a:extLst>
          </p:cNvPr>
          <p:cNvGrpSpPr/>
          <p:nvPr/>
        </p:nvGrpSpPr>
        <p:grpSpPr>
          <a:xfrm>
            <a:off x="5393432" y="1935552"/>
            <a:ext cx="4342335" cy="3888430"/>
            <a:chOff x="752134" y="2207968"/>
            <a:chExt cx="4342335" cy="3888430"/>
          </a:xfrm>
        </p:grpSpPr>
        <p:grpSp>
          <p:nvGrpSpPr>
            <p:cNvPr id="114" name="群組 113">
              <a:extLst>
                <a:ext uri="{FF2B5EF4-FFF2-40B4-BE49-F238E27FC236}">
                  <a16:creationId xmlns:a16="http://schemas.microsoft.com/office/drawing/2014/main" id="{4FDBB2B2-B9C1-4E35-84A3-B7B536EF064A}"/>
                </a:ext>
              </a:extLst>
            </p:cNvPr>
            <p:cNvGrpSpPr/>
            <p:nvPr/>
          </p:nvGrpSpPr>
          <p:grpSpPr>
            <a:xfrm>
              <a:off x="752134" y="2207968"/>
              <a:ext cx="4320479" cy="615025"/>
              <a:chOff x="640904" y="1740820"/>
              <a:chExt cx="4320479" cy="615025"/>
            </a:xfrm>
          </p:grpSpPr>
          <p:sp>
            <p:nvSpPr>
              <p:cNvPr id="150" name="橢圓 149">
                <a:extLst>
                  <a:ext uri="{FF2B5EF4-FFF2-40B4-BE49-F238E27FC236}">
                    <a16:creationId xmlns:a16="http://schemas.microsoft.com/office/drawing/2014/main" id="{B087759A-22B7-4D63-88B8-14781C56E5EB}"/>
                  </a:ext>
                </a:extLst>
              </p:cNvPr>
              <p:cNvSpPr/>
              <p:nvPr/>
            </p:nvSpPr>
            <p:spPr bwMode="auto">
              <a:xfrm>
                <a:off x="718781" y="1830663"/>
                <a:ext cx="532458" cy="486016"/>
              </a:xfrm>
              <a:prstGeom prst="ellipse">
                <a:avLst/>
              </a:prstGeom>
              <a:solidFill>
                <a:srgbClr val="046767"/>
              </a:solidFill>
              <a:ln w="12700" cap="rnd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  <p:grpSp>
            <p:nvGrpSpPr>
              <p:cNvPr id="151" name="群組 61">
                <a:extLst>
                  <a:ext uri="{FF2B5EF4-FFF2-40B4-BE49-F238E27FC236}">
                    <a16:creationId xmlns:a16="http://schemas.microsoft.com/office/drawing/2014/main" id="{71F6F1F4-0A7D-4582-B512-F09811F1FE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0904" y="1740820"/>
                <a:ext cx="4320479" cy="615025"/>
                <a:chOff x="244153" y="1904766"/>
                <a:chExt cx="4330247" cy="525745"/>
              </a:xfrm>
              <a:noFill/>
            </p:grpSpPr>
            <p:sp>
              <p:nvSpPr>
                <p:cNvPr id="152" name="AutoShape 5">
                  <a:extLst>
                    <a:ext uri="{FF2B5EF4-FFF2-40B4-BE49-F238E27FC236}">
                      <a16:creationId xmlns:a16="http://schemas.microsoft.com/office/drawing/2014/main" id="{F474BB42-11F2-43E9-B537-D3FC2DF708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323528" y="1969570"/>
                  <a:ext cx="4250872" cy="435856"/>
                </a:xfrm>
                <a:prstGeom prst="roundRect">
                  <a:avLst>
                    <a:gd name="adj" fmla="val 50000"/>
                  </a:avLst>
                </a:prstGeom>
                <a:grpFill/>
                <a:ln w="28575">
                  <a:solidFill>
                    <a:srgbClr val="046767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53" name="Oval 8">
                  <a:extLst>
                    <a:ext uri="{FF2B5EF4-FFF2-40B4-BE49-F238E27FC236}">
                      <a16:creationId xmlns:a16="http://schemas.microsoft.com/office/drawing/2014/main" id="{9F349531-7306-4D7A-83E1-F56A3873EE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44153" y="1904766"/>
                  <a:ext cx="523875" cy="525745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54" name="Text Box 10">
                  <a:extLst>
                    <a:ext uri="{FF2B5EF4-FFF2-40B4-BE49-F238E27FC236}">
                      <a16:creationId xmlns:a16="http://schemas.microsoft.com/office/drawing/2014/main" id="{6A506030-1DF5-49EF-8AFD-735A8284287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388469" y="1949937"/>
                  <a:ext cx="327025" cy="44726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kumimoji="0" lang="en-US" altLang="zh-TW" sz="2800" b="1" i="1" dirty="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7</a:t>
                  </a:r>
                </a:p>
              </p:txBody>
            </p:sp>
            <p:sp>
              <p:nvSpPr>
                <p:cNvPr id="155" name="Text Box 23">
                  <a:extLst>
                    <a:ext uri="{FF2B5EF4-FFF2-40B4-BE49-F238E27FC236}">
                      <a16:creationId xmlns:a16="http://schemas.microsoft.com/office/drawing/2014/main" id="{02A35004-1E30-4C7C-8EB7-20C1A67FB09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933919" y="2029976"/>
                  <a:ext cx="3496140" cy="34202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marL="457200" indent="-457200">
                    <a:spcBef>
                      <a:spcPct val="50000"/>
                    </a:spcBef>
                    <a:buClr>
                      <a:schemeClr val="tx1"/>
                    </a:buClr>
                  </a:pPr>
                  <a:r>
                    <a:rPr kumimoji="0" lang="zh-TW" altLang="en-US" sz="2000" b="1" dirty="0"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驗收作業注意事項</a:t>
                  </a:r>
                  <a:endParaRPr kumimoji="0" lang="en-US" altLang="zh-TW" sz="2000" b="1" dirty="0">
                    <a:latin typeface="微軟正黑體" pitchFamily="34" charset="-120"/>
                    <a:ea typeface="微軟正黑體" pitchFamily="34" charset="-12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15" name="群組 114">
              <a:extLst>
                <a:ext uri="{FF2B5EF4-FFF2-40B4-BE49-F238E27FC236}">
                  <a16:creationId xmlns:a16="http://schemas.microsoft.com/office/drawing/2014/main" id="{8B3183BC-87C2-4EC9-ACBD-0E4FAE2514F3}"/>
                </a:ext>
              </a:extLst>
            </p:cNvPr>
            <p:cNvGrpSpPr/>
            <p:nvPr/>
          </p:nvGrpSpPr>
          <p:grpSpPr>
            <a:xfrm>
              <a:off x="752134" y="4833301"/>
              <a:ext cx="4320000" cy="615025"/>
              <a:chOff x="5575793" y="2326905"/>
              <a:chExt cx="3380207" cy="615025"/>
            </a:xfrm>
          </p:grpSpPr>
          <p:sp>
            <p:nvSpPr>
              <p:cNvPr id="144" name="橢圓 143">
                <a:extLst>
                  <a:ext uri="{FF2B5EF4-FFF2-40B4-BE49-F238E27FC236}">
                    <a16:creationId xmlns:a16="http://schemas.microsoft.com/office/drawing/2014/main" id="{061769C4-A71D-4EE1-881E-7E55C3C66D89}"/>
                  </a:ext>
                </a:extLst>
              </p:cNvPr>
              <p:cNvSpPr/>
              <p:nvPr/>
            </p:nvSpPr>
            <p:spPr bwMode="auto">
              <a:xfrm>
                <a:off x="5653671" y="2416749"/>
                <a:ext cx="416784" cy="495836"/>
              </a:xfrm>
              <a:prstGeom prst="ellipse">
                <a:avLst/>
              </a:prstGeom>
              <a:solidFill>
                <a:srgbClr val="046767"/>
              </a:solidFill>
              <a:ln w="12700" cap="rnd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  <p:grpSp>
            <p:nvGrpSpPr>
              <p:cNvPr id="145" name="群組 144">
                <a:extLst>
                  <a:ext uri="{FF2B5EF4-FFF2-40B4-BE49-F238E27FC236}">
                    <a16:creationId xmlns:a16="http://schemas.microsoft.com/office/drawing/2014/main" id="{7D8ADC97-FAF3-4ED3-85AD-D64663FE96BB}"/>
                  </a:ext>
                </a:extLst>
              </p:cNvPr>
              <p:cNvGrpSpPr/>
              <p:nvPr/>
            </p:nvGrpSpPr>
            <p:grpSpPr>
              <a:xfrm>
                <a:off x="5575793" y="2326905"/>
                <a:ext cx="3380207" cy="615025"/>
                <a:chOff x="5575793" y="2326905"/>
                <a:chExt cx="3380207" cy="615025"/>
              </a:xfrm>
            </p:grpSpPr>
            <p:sp>
              <p:nvSpPr>
                <p:cNvPr id="146" name="AutoShape 5">
                  <a:extLst>
                    <a:ext uri="{FF2B5EF4-FFF2-40B4-BE49-F238E27FC236}">
                      <a16:creationId xmlns:a16="http://schemas.microsoft.com/office/drawing/2014/main" id="{09708788-B3BC-4A78-82A2-DA3CBDF91D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5654990" y="2402714"/>
                  <a:ext cx="3301010" cy="509871"/>
                </a:xfrm>
                <a:prstGeom prst="roundRect">
                  <a:avLst>
                    <a:gd name="adj" fmla="val 50000"/>
                  </a:avLst>
                </a:prstGeom>
                <a:noFill/>
                <a:ln w="28575">
                  <a:solidFill>
                    <a:srgbClr val="046767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47" name="Oval 8">
                  <a:extLst>
                    <a:ext uri="{FF2B5EF4-FFF2-40B4-BE49-F238E27FC236}">
                      <a16:creationId xmlns:a16="http://schemas.microsoft.com/office/drawing/2014/main" id="{038DC063-5C43-4584-9915-FFA47A8422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5575793" y="2326905"/>
                  <a:ext cx="522693" cy="615025"/>
                </a:xfrm>
                <a:prstGeom prst="ellipse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48" name="Text Box 10">
                  <a:extLst>
                    <a:ext uri="{FF2B5EF4-FFF2-40B4-BE49-F238E27FC236}">
                      <a16:creationId xmlns:a16="http://schemas.microsoft.com/office/drawing/2014/main" id="{52A0BBA6-E5A4-4E8D-89C4-CFD9FDFFF2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5600768" y="2433834"/>
                  <a:ext cx="472742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kumimoji="0" lang="en-US" altLang="zh-TW" b="1" i="1" dirty="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11</a:t>
                  </a:r>
                </a:p>
              </p:txBody>
            </p:sp>
            <p:sp>
              <p:nvSpPr>
                <p:cNvPr id="149" name="Text Box 23">
                  <a:extLst>
                    <a:ext uri="{FF2B5EF4-FFF2-40B4-BE49-F238E27FC236}">
                      <a16:creationId xmlns:a16="http://schemas.microsoft.com/office/drawing/2014/main" id="{85A92EF6-82F1-4060-B3B0-47A304A8DAD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6148333" y="2457594"/>
                  <a:ext cx="2785040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marL="457200" indent="-457200">
                    <a:spcBef>
                      <a:spcPct val="50000"/>
                    </a:spcBef>
                    <a:buClr>
                      <a:schemeClr val="tx1"/>
                    </a:buClr>
                  </a:pPr>
                  <a:r>
                    <a:rPr kumimoji="0" lang="en-US" altLang="zh-TW" sz="2000" b="1" dirty="0"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115</a:t>
                  </a:r>
                  <a:r>
                    <a:rPr kumimoji="0" lang="zh-TW" altLang="en-US" sz="2000" b="1" dirty="0"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年度各類扣繳調整</a:t>
                  </a:r>
                  <a:endParaRPr kumimoji="0" lang="en-US" altLang="zh-TW" sz="2000" b="1" dirty="0">
                    <a:latin typeface="微軟正黑體" pitchFamily="34" charset="-120"/>
                    <a:ea typeface="微軟正黑體" pitchFamily="34" charset="-12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16" name="群組 115">
              <a:extLst>
                <a:ext uri="{FF2B5EF4-FFF2-40B4-BE49-F238E27FC236}">
                  <a16:creationId xmlns:a16="http://schemas.microsoft.com/office/drawing/2014/main" id="{91C25CCD-8859-4278-9005-14CDCBC5F67B}"/>
                </a:ext>
              </a:extLst>
            </p:cNvPr>
            <p:cNvGrpSpPr/>
            <p:nvPr/>
          </p:nvGrpSpPr>
          <p:grpSpPr>
            <a:xfrm>
              <a:off x="752134" y="5481373"/>
              <a:ext cx="4320000" cy="615025"/>
              <a:chOff x="5575793" y="3225639"/>
              <a:chExt cx="3380207" cy="615025"/>
            </a:xfrm>
          </p:grpSpPr>
          <p:sp>
            <p:nvSpPr>
              <p:cNvPr id="138" name="橢圓 137">
                <a:extLst>
                  <a:ext uri="{FF2B5EF4-FFF2-40B4-BE49-F238E27FC236}">
                    <a16:creationId xmlns:a16="http://schemas.microsoft.com/office/drawing/2014/main" id="{4B13859E-0CF8-4F46-9EE6-EFBDD76104C8}"/>
                  </a:ext>
                </a:extLst>
              </p:cNvPr>
              <p:cNvSpPr/>
              <p:nvPr/>
            </p:nvSpPr>
            <p:spPr bwMode="auto">
              <a:xfrm>
                <a:off x="5653671" y="3315484"/>
                <a:ext cx="416784" cy="495835"/>
              </a:xfrm>
              <a:prstGeom prst="ellipse">
                <a:avLst/>
              </a:prstGeom>
              <a:solidFill>
                <a:srgbClr val="046767"/>
              </a:solidFill>
              <a:ln w="12700" cap="rnd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  <p:grpSp>
            <p:nvGrpSpPr>
              <p:cNvPr id="139" name="群組 138">
                <a:extLst>
                  <a:ext uri="{FF2B5EF4-FFF2-40B4-BE49-F238E27FC236}">
                    <a16:creationId xmlns:a16="http://schemas.microsoft.com/office/drawing/2014/main" id="{2F89FEAE-DEB3-4CA4-AA3A-179819A2BECA}"/>
                  </a:ext>
                </a:extLst>
              </p:cNvPr>
              <p:cNvGrpSpPr/>
              <p:nvPr/>
            </p:nvGrpSpPr>
            <p:grpSpPr>
              <a:xfrm>
                <a:off x="5575793" y="3225639"/>
                <a:ext cx="3380207" cy="615025"/>
                <a:chOff x="5575793" y="3225639"/>
                <a:chExt cx="3380207" cy="615025"/>
              </a:xfrm>
            </p:grpSpPr>
            <p:sp>
              <p:nvSpPr>
                <p:cNvPr id="140" name="AutoShape 5">
                  <a:extLst>
                    <a:ext uri="{FF2B5EF4-FFF2-40B4-BE49-F238E27FC236}">
                      <a16:creationId xmlns:a16="http://schemas.microsoft.com/office/drawing/2014/main" id="{E5FDCB66-A44E-4DEF-B157-590D9C0F7F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5654990" y="3301448"/>
                  <a:ext cx="3301010" cy="509871"/>
                </a:xfrm>
                <a:prstGeom prst="roundRect">
                  <a:avLst>
                    <a:gd name="adj" fmla="val 50000"/>
                  </a:avLst>
                </a:prstGeom>
                <a:noFill/>
                <a:ln w="28575">
                  <a:solidFill>
                    <a:srgbClr val="046767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41" name="Oval 8">
                  <a:extLst>
                    <a:ext uri="{FF2B5EF4-FFF2-40B4-BE49-F238E27FC236}">
                      <a16:creationId xmlns:a16="http://schemas.microsoft.com/office/drawing/2014/main" id="{32ADF96C-F0B0-446B-9DCA-206077C41F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5575793" y="3225639"/>
                  <a:ext cx="522693" cy="615025"/>
                </a:xfrm>
                <a:prstGeom prst="ellipse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42" name="Text Box 10">
                  <a:extLst>
                    <a:ext uri="{FF2B5EF4-FFF2-40B4-BE49-F238E27FC236}">
                      <a16:creationId xmlns:a16="http://schemas.microsoft.com/office/drawing/2014/main" id="{0EA191E0-9D39-4564-9EAD-7060D0ADC89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5600119" y="3352656"/>
                  <a:ext cx="489843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kumimoji="0" lang="en-US" altLang="zh-TW" b="1" i="1" dirty="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12</a:t>
                  </a:r>
                </a:p>
              </p:txBody>
            </p:sp>
            <p:sp>
              <p:nvSpPr>
                <p:cNvPr id="143" name="Text Box 23">
                  <a:extLst>
                    <a:ext uri="{FF2B5EF4-FFF2-40B4-BE49-F238E27FC236}">
                      <a16:creationId xmlns:a16="http://schemas.microsoft.com/office/drawing/2014/main" id="{04E47974-36CE-4E40-B3CA-3A2BC75F030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6148333" y="3355076"/>
                  <a:ext cx="2547979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marL="457200" indent="-457200">
                    <a:spcBef>
                      <a:spcPct val="50000"/>
                    </a:spcBef>
                    <a:buClr>
                      <a:schemeClr val="tx1"/>
                    </a:buClr>
                  </a:pPr>
                  <a:r>
                    <a:rPr kumimoji="0" lang="zh-TW" altLang="en-US" sz="2000" b="1" dirty="0"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計畫管考與執行率提醒</a:t>
                  </a:r>
                  <a:endParaRPr kumimoji="0" lang="en-US" altLang="zh-TW" sz="2000" b="1" dirty="0">
                    <a:latin typeface="微軟正黑體" pitchFamily="34" charset="-120"/>
                    <a:ea typeface="微軟正黑體" pitchFamily="34" charset="-12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17" name="群組 116">
              <a:extLst>
                <a:ext uri="{FF2B5EF4-FFF2-40B4-BE49-F238E27FC236}">
                  <a16:creationId xmlns:a16="http://schemas.microsoft.com/office/drawing/2014/main" id="{473868DA-E8A2-4A99-8B4F-8A4188FCD18F}"/>
                </a:ext>
              </a:extLst>
            </p:cNvPr>
            <p:cNvGrpSpPr/>
            <p:nvPr/>
          </p:nvGrpSpPr>
          <p:grpSpPr>
            <a:xfrm>
              <a:off x="752134" y="2875417"/>
              <a:ext cx="4320479" cy="631491"/>
              <a:chOff x="640904" y="2549486"/>
              <a:chExt cx="4320479" cy="631491"/>
            </a:xfrm>
          </p:grpSpPr>
          <p:sp>
            <p:nvSpPr>
              <p:cNvPr id="132" name="橢圓 131">
                <a:extLst>
                  <a:ext uri="{FF2B5EF4-FFF2-40B4-BE49-F238E27FC236}">
                    <a16:creationId xmlns:a16="http://schemas.microsoft.com/office/drawing/2014/main" id="{59EDCEE9-A4D0-46DF-8862-92269A8259B1}"/>
                  </a:ext>
                </a:extLst>
              </p:cNvPr>
              <p:cNvSpPr/>
              <p:nvPr/>
            </p:nvSpPr>
            <p:spPr bwMode="auto">
              <a:xfrm>
                <a:off x="718781" y="2639330"/>
                <a:ext cx="532458" cy="486016"/>
              </a:xfrm>
              <a:prstGeom prst="ellipse">
                <a:avLst/>
              </a:prstGeom>
              <a:solidFill>
                <a:srgbClr val="046767"/>
              </a:solidFill>
              <a:ln w="12700" cap="rnd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  <p:grpSp>
            <p:nvGrpSpPr>
              <p:cNvPr id="133" name="群組 61">
                <a:extLst>
                  <a:ext uri="{FF2B5EF4-FFF2-40B4-BE49-F238E27FC236}">
                    <a16:creationId xmlns:a16="http://schemas.microsoft.com/office/drawing/2014/main" id="{B6844792-EA30-4DE2-8872-3BAA94BEF0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0904" y="2549486"/>
                <a:ext cx="4320479" cy="631491"/>
                <a:chOff x="244153" y="1904766"/>
                <a:chExt cx="4330247" cy="539821"/>
              </a:xfrm>
              <a:noFill/>
            </p:grpSpPr>
            <p:sp>
              <p:nvSpPr>
                <p:cNvPr id="134" name="AutoShape 5">
                  <a:extLst>
                    <a:ext uri="{FF2B5EF4-FFF2-40B4-BE49-F238E27FC236}">
                      <a16:creationId xmlns:a16="http://schemas.microsoft.com/office/drawing/2014/main" id="{19F8B3B2-58C7-4FF2-B1AA-8D05E476F2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323528" y="1969570"/>
                  <a:ext cx="4250872" cy="435856"/>
                </a:xfrm>
                <a:prstGeom prst="roundRect">
                  <a:avLst>
                    <a:gd name="adj" fmla="val 50000"/>
                  </a:avLst>
                </a:prstGeom>
                <a:grpFill/>
                <a:ln w="28575">
                  <a:solidFill>
                    <a:srgbClr val="046767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35" name="Oval 8">
                  <a:extLst>
                    <a:ext uri="{FF2B5EF4-FFF2-40B4-BE49-F238E27FC236}">
                      <a16:creationId xmlns:a16="http://schemas.microsoft.com/office/drawing/2014/main" id="{D66CDB60-E1E5-40A8-80E3-DA8DED7588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44153" y="1904766"/>
                  <a:ext cx="523875" cy="525745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36" name="Text Box 10">
                  <a:extLst>
                    <a:ext uri="{FF2B5EF4-FFF2-40B4-BE49-F238E27FC236}">
                      <a16:creationId xmlns:a16="http://schemas.microsoft.com/office/drawing/2014/main" id="{C51BDFF0-D8CD-4792-9718-C62FBC515C5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388469" y="1997320"/>
                  <a:ext cx="327025" cy="44726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kumimoji="0" lang="en-US" altLang="zh-TW" sz="2800" b="1" i="1" dirty="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8</a:t>
                  </a:r>
                </a:p>
              </p:txBody>
            </p:sp>
            <p:sp>
              <p:nvSpPr>
                <p:cNvPr id="137" name="Text Box 23">
                  <a:extLst>
                    <a:ext uri="{FF2B5EF4-FFF2-40B4-BE49-F238E27FC236}">
                      <a16:creationId xmlns:a16="http://schemas.microsoft.com/office/drawing/2014/main" id="{49307072-871E-4385-A440-69D67A02C2F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933919" y="2029976"/>
                  <a:ext cx="3496140" cy="34202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marL="457200" indent="-457200">
                    <a:spcBef>
                      <a:spcPct val="50000"/>
                    </a:spcBef>
                    <a:buClr>
                      <a:schemeClr val="tx1"/>
                    </a:buClr>
                  </a:pPr>
                  <a:r>
                    <a:rPr kumimoji="0" lang="zh-TW" altLang="en-US" sz="2000" b="1" dirty="0"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落實憑證遞送作業</a:t>
                  </a:r>
                  <a:endParaRPr kumimoji="0" lang="en-US" altLang="zh-TW" sz="2000" b="1" dirty="0">
                    <a:latin typeface="微軟正黑體" pitchFamily="34" charset="-120"/>
                    <a:ea typeface="微軟正黑體" pitchFamily="34" charset="-12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18" name="群組 117">
              <a:extLst>
                <a:ext uri="{FF2B5EF4-FFF2-40B4-BE49-F238E27FC236}">
                  <a16:creationId xmlns:a16="http://schemas.microsoft.com/office/drawing/2014/main" id="{0ADF1A77-0954-407E-9A2B-AE866E34FB2C}"/>
                </a:ext>
              </a:extLst>
            </p:cNvPr>
            <p:cNvGrpSpPr/>
            <p:nvPr/>
          </p:nvGrpSpPr>
          <p:grpSpPr>
            <a:xfrm>
              <a:off x="752134" y="3506909"/>
              <a:ext cx="4320479" cy="615025"/>
              <a:chOff x="640904" y="3399801"/>
              <a:chExt cx="4320479" cy="615025"/>
            </a:xfrm>
          </p:grpSpPr>
          <p:sp>
            <p:nvSpPr>
              <p:cNvPr id="126" name="橢圓 125">
                <a:extLst>
                  <a:ext uri="{FF2B5EF4-FFF2-40B4-BE49-F238E27FC236}">
                    <a16:creationId xmlns:a16="http://schemas.microsoft.com/office/drawing/2014/main" id="{D64D45BB-72A2-4C81-AAFE-BE97BB2404DC}"/>
                  </a:ext>
                </a:extLst>
              </p:cNvPr>
              <p:cNvSpPr/>
              <p:nvPr/>
            </p:nvSpPr>
            <p:spPr bwMode="auto">
              <a:xfrm>
                <a:off x="718781" y="3489644"/>
                <a:ext cx="532458" cy="486016"/>
              </a:xfrm>
              <a:prstGeom prst="ellipse">
                <a:avLst/>
              </a:prstGeom>
              <a:solidFill>
                <a:srgbClr val="046767"/>
              </a:solidFill>
              <a:ln w="12700" cap="rnd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  <p:grpSp>
            <p:nvGrpSpPr>
              <p:cNvPr id="127" name="群組 61">
                <a:extLst>
                  <a:ext uri="{FF2B5EF4-FFF2-40B4-BE49-F238E27FC236}">
                    <a16:creationId xmlns:a16="http://schemas.microsoft.com/office/drawing/2014/main" id="{E4B3A5C5-1CD1-4090-951C-4C64456F996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0904" y="3399801"/>
                <a:ext cx="4320479" cy="615025"/>
                <a:chOff x="244153" y="1904766"/>
                <a:chExt cx="4330247" cy="525745"/>
              </a:xfrm>
              <a:noFill/>
            </p:grpSpPr>
            <p:sp>
              <p:nvSpPr>
                <p:cNvPr id="128" name="AutoShape 5">
                  <a:extLst>
                    <a:ext uri="{FF2B5EF4-FFF2-40B4-BE49-F238E27FC236}">
                      <a16:creationId xmlns:a16="http://schemas.microsoft.com/office/drawing/2014/main" id="{32932A9F-EE00-404B-87B1-E5E3030BBE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323528" y="1969570"/>
                  <a:ext cx="4250872" cy="435856"/>
                </a:xfrm>
                <a:prstGeom prst="roundRect">
                  <a:avLst>
                    <a:gd name="adj" fmla="val 50000"/>
                  </a:avLst>
                </a:prstGeom>
                <a:grpFill/>
                <a:ln w="28575">
                  <a:solidFill>
                    <a:srgbClr val="046767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29" name="Oval 8">
                  <a:extLst>
                    <a:ext uri="{FF2B5EF4-FFF2-40B4-BE49-F238E27FC236}">
                      <a16:creationId xmlns:a16="http://schemas.microsoft.com/office/drawing/2014/main" id="{A85A7D7D-1F7A-48AF-B71C-BD8660A37F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44153" y="1904766"/>
                  <a:ext cx="523875" cy="525745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30" name="Text Box 10">
                  <a:extLst>
                    <a:ext uri="{FF2B5EF4-FFF2-40B4-BE49-F238E27FC236}">
                      <a16:creationId xmlns:a16="http://schemas.microsoft.com/office/drawing/2014/main" id="{0C93B460-DD57-4A8D-80F8-41855E3DDB6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388469" y="1963928"/>
                  <a:ext cx="327025" cy="44726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kumimoji="0" lang="en-US" altLang="zh-TW" sz="2800" b="1" i="1" dirty="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9</a:t>
                  </a:r>
                </a:p>
              </p:txBody>
            </p:sp>
            <p:sp>
              <p:nvSpPr>
                <p:cNvPr id="131" name="Text Box 23">
                  <a:extLst>
                    <a:ext uri="{FF2B5EF4-FFF2-40B4-BE49-F238E27FC236}">
                      <a16:creationId xmlns:a16="http://schemas.microsoft.com/office/drawing/2014/main" id="{0D1B87E6-7F74-4036-9B6B-914E7B47BA0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933919" y="2029976"/>
                  <a:ext cx="3496140" cy="34202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marL="457200" indent="-457200">
                    <a:spcBef>
                      <a:spcPct val="50000"/>
                    </a:spcBef>
                    <a:buClr>
                      <a:schemeClr val="tx1"/>
                    </a:buClr>
                  </a:pPr>
                  <a:r>
                    <a:rPr kumimoji="0" lang="zh-TW" altLang="en-US" sz="2000" b="1" dirty="0"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投標、決標流程</a:t>
                  </a:r>
                  <a:endParaRPr kumimoji="0" lang="en-US" altLang="zh-TW" sz="2000" b="1" dirty="0">
                    <a:latin typeface="微軟正黑體" pitchFamily="34" charset="-120"/>
                    <a:ea typeface="微軟正黑體" pitchFamily="34" charset="-12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19" name="群組 118">
              <a:extLst>
                <a:ext uri="{FF2B5EF4-FFF2-40B4-BE49-F238E27FC236}">
                  <a16:creationId xmlns:a16="http://schemas.microsoft.com/office/drawing/2014/main" id="{5A06C2E6-6BD9-474D-BF0E-BDB3A10535E1}"/>
                </a:ext>
              </a:extLst>
            </p:cNvPr>
            <p:cNvGrpSpPr/>
            <p:nvPr/>
          </p:nvGrpSpPr>
          <p:grpSpPr>
            <a:xfrm>
              <a:off x="761987" y="4174243"/>
              <a:ext cx="4332482" cy="615025"/>
              <a:chOff x="650757" y="4250112"/>
              <a:chExt cx="4332482" cy="615025"/>
            </a:xfrm>
          </p:grpSpPr>
          <p:sp>
            <p:nvSpPr>
              <p:cNvPr id="120" name="橢圓 119">
                <a:extLst>
                  <a:ext uri="{FF2B5EF4-FFF2-40B4-BE49-F238E27FC236}">
                    <a16:creationId xmlns:a16="http://schemas.microsoft.com/office/drawing/2014/main" id="{756AB868-9618-445A-A053-E6EA10C32AA3}"/>
                  </a:ext>
                </a:extLst>
              </p:cNvPr>
              <p:cNvSpPr/>
              <p:nvPr/>
            </p:nvSpPr>
            <p:spPr bwMode="auto">
              <a:xfrm>
                <a:off x="740637" y="4339958"/>
                <a:ext cx="532458" cy="486016"/>
              </a:xfrm>
              <a:prstGeom prst="ellipse">
                <a:avLst/>
              </a:prstGeom>
              <a:solidFill>
                <a:srgbClr val="046767"/>
              </a:solidFill>
              <a:ln w="12700" cap="rnd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  <p:grpSp>
            <p:nvGrpSpPr>
              <p:cNvPr id="121" name="群組 61">
                <a:extLst>
                  <a:ext uri="{FF2B5EF4-FFF2-40B4-BE49-F238E27FC236}">
                    <a16:creationId xmlns:a16="http://schemas.microsoft.com/office/drawing/2014/main" id="{3E29ACA8-F2B2-4874-ABCC-955586D0D9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50757" y="4250112"/>
                <a:ext cx="4332482" cy="615025"/>
                <a:chOff x="232123" y="1904766"/>
                <a:chExt cx="4342277" cy="525745"/>
              </a:xfrm>
              <a:noFill/>
            </p:grpSpPr>
            <p:sp>
              <p:nvSpPr>
                <p:cNvPr id="122" name="AutoShape 5">
                  <a:extLst>
                    <a:ext uri="{FF2B5EF4-FFF2-40B4-BE49-F238E27FC236}">
                      <a16:creationId xmlns:a16="http://schemas.microsoft.com/office/drawing/2014/main" id="{F4962D84-A930-4190-9FF9-63614F5584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323528" y="1969570"/>
                  <a:ext cx="4250872" cy="435856"/>
                </a:xfrm>
                <a:prstGeom prst="roundRect">
                  <a:avLst>
                    <a:gd name="adj" fmla="val 50000"/>
                  </a:avLst>
                </a:prstGeom>
                <a:grpFill/>
                <a:ln w="28575">
                  <a:solidFill>
                    <a:srgbClr val="046767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23" name="Oval 8">
                  <a:extLst>
                    <a:ext uri="{FF2B5EF4-FFF2-40B4-BE49-F238E27FC236}">
                      <a16:creationId xmlns:a16="http://schemas.microsoft.com/office/drawing/2014/main" id="{861EA712-B207-4198-8509-58D5AF649E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44153" y="1904766"/>
                  <a:ext cx="523875" cy="525745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24" name="Text Box 10">
                  <a:extLst>
                    <a:ext uri="{FF2B5EF4-FFF2-40B4-BE49-F238E27FC236}">
                      <a16:creationId xmlns:a16="http://schemas.microsoft.com/office/drawing/2014/main" id="{8E8E96AB-A144-4E07-898F-EC5B27F9493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232123" y="2005976"/>
                  <a:ext cx="649776" cy="39464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kumimoji="0" lang="en-US" altLang="zh-TW" b="1" i="1" dirty="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10</a:t>
                  </a:r>
                </a:p>
              </p:txBody>
            </p:sp>
            <p:sp>
              <p:nvSpPr>
                <p:cNvPr id="125" name="Text Box 23">
                  <a:extLst>
                    <a:ext uri="{FF2B5EF4-FFF2-40B4-BE49-F238E27FC236}">
                      <a16:creationId xmlns:a16="http://schemas.microsoft.com/office/drawing/2014/main" id="{5AC84CF8-AC46-4937-93E6-66FFA55A466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933919" y="2029976"/>
                  <a:ext cx="3496140" cy="34202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marL="457200" indent="-457200">
                    <a:spcBef>
                      <a:spcPct val="50000"/>
                    </a:spcBef>
                    <a:buClr>
                      <a:schemeClr val="tx1"/>
                    </a:buClr>
                  </a:pPr>
                  <a:r>
                    <a:rPr kumimoji="0" lang="zh-TW" altLang="en-US" sz="2000" b="1" dirty="0">
                      <a:latin typeface="微軟正黑體" pitchFamily="34" charset="-120"/>
                      <a:ea typeface="微軟正黑體" pitchFamily="34" charset="-120"/>
                      <a:cs typeface="Arial" pitchFamily="34" charset="0"/>
                    </a:rPr>
                    <a:t>其他核銷注意事項</a:t>
                  </a:r>
                  <a:endParaRPr kumimoji="0" lang="en-US" altLang="zh-TW" sz="2000" b="1" dirty="0">
                    <a:latin typeface="微軟正黑體" pitchFamily="34" charset="-120"/>
                    <a:ea typeface="微軟正黑體" pitchFamily="34" charset="-120"/>
                    <a:cs typeface="Arial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54990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>
            <a:extLst>
              <a:ext uri="{FF2B5EF4-FFF2-40B4-BE49-F238E27FC236}">
                <a16:creationId xmlns:a16="http://schemas.microsoft.com/office/drawing/2014/main" id="{44ED9D90-75CC-4F1B-BCD1-5AF7E051EDA3}"/>
              </a:ext>
            </a:extLst>
          </p:cNvPr>
          <p:cNvSpPr/>
          <p:nvPr/>
        </p:nvSpPr>
        <p:spPr bwMode="auto">
          <a:xfrm>
            <a:off x="2720430" y="1884833"/>
            <a:ext cx="3756910" cy="3576415"/>
          </a:xfrm>
          <a:prstGeom prst="rect">
            <a:avLst/>
          </a:prstGeom>
          <a:noFill/>
          <a:ln w="38100" cap="rnd" cmpd="sng" algn="ctr">
            <a:solidFill>
              <a:srgbClr val="FF0000"/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計畫經費函文相關會簽流程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350" y="1317685"/>
            <a:ext cx="8999164" cy="3576415"/>
          </a:xfrm>
        </p:spPr>
        <p:txBody>
          <a:bodyPr/>
          <a:lstStyle/>
          <a:p>
            <a:r>
              <a:rPr lang="zh-TW" altLang="en-US" dirty="0"/>
              <a:t>凡涉及</a:t>
            </a:r>
            <a:r>
              <a:rPr lang="zh-TW" altLang="en-US" dirty="0">
                <a:highlight>
                  <a:srgbClr val="FFFF00"/>
                </a:highlight>
              </a:rPr>
              <a:t>計畫經費申請</a:t>
            </a:r>
            <a:r>
              <a:rPr lang="zh-TW" altLang="en-US" dirty="0"/>
              <a:t>、</a:t>
            </a:r>
            <a:r>
              <a:rPr lang="zh-TW" altLang="en-US" dirty="0">
                <a:highlight>
                  <a:srgbClr val="FFFF00"/>
                </a:highlight>
              </a:rPr>
              <a:t>經費核定</a:t>
            </a:r>
            <a:r>
              <a:rPr lang="zh-TW" altLang="en-US" dirty="0"/>
              <a:t>、</a:t>
            </a:r>
            <a:r>
              <a:rPr lang="zh-TW" altLang="en-US" dirty="0">
                <a:highlight>
                  <a:srgbClr val="FFFF00"/>
                </a:highlight>
              </a:rPr>
              <a:t>計畫書送審</a:t>
            </a:r>
            <a:r>
              <a:rPr lang="zh-TW" altLang="en-US" dirty="0"/>
              <a:t>、</a:t>
            </a:r>
            <a:r>
              <a:rPr lang="zh-TW" altLang="en-US" dirty="0">
                <a:highlight>
                  <a:srgbClr val="FFFF00"/>
                </a:highlight>
              </a:rPr>
              <a:t>計畫結案</a:t>
            </a:r>
            <a:r>
              <a:rPr lang="zh-TW" altLang="en-US" dirty="0"/>
              <a:t>等經費相關往來函文，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　會簽單位：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凡涉及</a:t>
            </a:r>
            <a:r>
              <a:rPr lang="zh-TW" altLang="en-US" dirty="0">
                <a:highlight>
                  <a:srgbClr val="FFFF00"/>
                </a:highlight>
              </a:rPr>
              <a:t>計畫掣據請款</a:t>
            </a:r>
            <a:r>
              <a:rPr lang="zh-TW" altLang="en-US" dirty="0"/>
              <a:t>者，發函會簽單位：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4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36848" y="22214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1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5248DBDF-8A7F-4FBF-9E29-9F6A24DBDBC3}"/>
              </a:ext>
            </a:extLst>
          </p:cNvPr>
          <p:cNvGrpSpPr/>
          <p:nvPr/>
        </p:nvGrpSpPr>
        <p:grpSpPr>
          <a:xfrm>
            <a:off x="292870" y="4128062"/>
            <a:ext cx="9780908" cy="1005863"/>
            <a:chOff x="-345294" y="4064790"/>
            <a:chExt cx="9780908" cy="1005863"/>
          </a:xfrm>
        </p:grpSpPr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067EBEBE-81A2-4374-8EB8-6ED6CF136A40}"/>
                </a:ext>
              </a:extLst>
            </p:cNvPr>
            <p:cNvGrpSpPr/>
            <p:nvPr/>
          </p:nvGrpSpPr>
          <p:grpSpPr>
            <a:xfrm>
              <a:off x="934250" y="4064790"/>
              <a:ext cx="8501364" cy="1005863"/>
              <a:chOff x="984573" y="4507606"/>
              <a:chExt cx="8501364" cy="1005863"/>
            </a:xfrm>
          </p:grpSpPr>
          <p:grpSp>
            <p:nvGrpSpPr>
              <p:cNvPr id="20" name="群組 19">
                <a:extLst>
                  <a:ext uri="{FF2B5EF4-FFF2-40B4-BE49-F238E27FC236}">
                    <a16:creationId xmlns:a16="http://schemas.microsoft.com/office/drawing/2014/main" id="{3166E28E-3439-48BB-871D-36F173CF14DB}"/>
                  </a:ext>
                </a:extLst>
              </p:cNvPr>
              <p:cNvGrpSpPr/>
              <p:nvPr/>
            </p:nvGrpSpPr>
            <p:grpSpPr>
              <a:xfrm>
                <a:off x="984573" y="4507606"/>
                <a:ext cx="8501364" cy="547316"/>
                <a:chOff x="1000944" y="1589486"/>
                <a:chExt cx="8501364" cy="547316"/>
              </a:xfrm>
            </p:grpSpPr>
            <p:sp>
              <p:nvSpPr>
                <p:cNvPr id="21" name="矩形: 圓角 20">
                  <a:extLst>
                    <a:ext uri="{FF2B5EF4-FFF2-40B4-BE49-F238E27FC236}">
                      <a16:creationId xmlns:a16="http://schemas.microsoft.com/office/drawing/2014/main" id="{CC0CD7EB-4747-480B-B566-99CAE4390A06}"/>
                    </a:ext>
                  </a:extLst>
                </p:cNvPr>
                <p:cNvSpPr/>
                <p:nvPr/>
              </p:nvSpPr>
              <p:spPr bwMode="auto">
                <a:xfrm>
                  <a:off x="1000944" y="1596802"/>
                  <a:ext cx="108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16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單位主管</a:t>
                  </a:r>
                  <a:endParaRPr kumimoji="0" lang="zh-TW" altLang="en-US" sz="1600" b="1" i="0" u="none" strike="noStrike" cap="none" normalizeH="0" baseline="0" dirty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2" name="矩形: 圓角 21">
                  <a:extLst>
                    <a:ext uri="{FF2B5EF4-FFF2-40B4-BE49-F238E27FC236}">
                      <a16:creationId xmlns:a16="http://schemas.microsoft.com/office/drawing/2014/main" id="{5D42D4DC-2F82-4DA4-8ECD-12F02E236A5C}"/>
                    </a:ext>
                  </a:extLst>
                </p:cNvPr>
                <p:cNvSpPr/>
                <p:nvPr/>
              </p:nvSpPr>
              <p:spPr bwMode="auto">
                <a:xfrm>
                  <a:off x="2237838" y="1592041"/>
                  <a:ext cx="108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kumimoji="0" lang="zh-TW" altLang="en-US" sz="16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計畫管考單位</a:t>
                  </a:r>
                </a:p>
              </p:txBody>
            </p:sp>
            <p:sp>
              <p:nvSpPr>
                <p:cNvPr id="23" name="矩形: 圓角 22">
                  <a:extLst>
                    <a:ext uri="{FF2B5EF4-FFF2-40B4-BE49-F238E27FC236}">
                      <a16:creationId xmlns:a16="http://schemas.microsoft.com/office/drawing/2014/main" id="{3CFD59F7-F13D-411A-B234-9D92CF7B46F2}"/>
                    </a:ext>
                  </a:extLst>
                </p:cNvPr>
                <p:cNvSpPr/>
                <p:nvPr/>
              </p:nvSpPr>
              <p:spPr bwMode="auto">
                <a:xfrm>
                  <a:off x="4711626" y="1592041"/>
                  <a:ext cx="108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16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會計室</a:t>
                  </a:r>
                </a:p>
              </p:txBody>
            </p:sp>
            <p:sp>
              <p:nvSpPr>
                <p:cNvPr id="24" name="矩形: 圓角 23">
                  <a:extLst>
                    <a:ext uri="{FF2B5EF4-FFF2-40B4-BE49-F238E27FC236}">
                      <a16:creationId xmlns:a16="http://schemas.microsoft.com/office/drawing/2014/main" id="{B127D789-1468-4B91-BDF0-D4EB917C7D95}"/>
                    </a:ext>
                  </a:extLst>
                </p:cNvPr>
                <p:cNvSpPr/>
                <p:nvPr/>
              </p:nvSpPr>
              <p:spPr bwMode="auto">
                <a:xfrm>
                  <a:off x="3474732" y="1592041"/>
                  <a:ext cx="108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16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總務處</a:t>
                  </a:r>
                  <a:endParaRPr kumimoji="0" lang="en-US" altLang="zh-TW" sz="1600" b="1" dirty="0">
                    <a:solidFill>
                      <a:schemeClr val="tx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16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出納</a:t>
                  </a:r>
                </a:p>
              </p:txBody>
            </p:sp>
            <p:sp>
              <p:nvSpPr>
                <p:cNvPr id="25" name="矩形: 圓角 24">
                  <a:extLst>
                    <a:ext uri="{FF2B5EF4-FFF2-40B4-BE49-F238E27FC236}">
                      <a16:creationId xmlns:a16="http://schemas.microsoft.com/office/drawing/2014/main" id="{8D9EB061-B7EE-4DB8-A982-E73D5EC916A9}"/>
                    </a:ext>
                  </a:extLst>
                </p:cNvPr>
                <p:cNvSpPr/>
                <p:nvPr/>
              </p:nvSpPr>
              <p:spPr bwMode="auto">
                <a:xfrm>
                  <a:off x="5948520" y="1592041"/>
                  <a:ext cx="108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16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主秘核准</a:t>
                  </a:r>
                </a:p>
              </p:txBody>
            </p:sp>
            <p:sp>
              <p:nvSpPr>
                <p:cNvPr id="26" name="矩形: 圓角 25">
                  <a:extLst>
                    <a:ext uri="{FF2B5EF4-FFF2-40B4-BE49-F238E27FC236}">
                      <a16:creationId xmlns:a16="http://schemas.microsoft.com/office/drawing/2014/main" id="{F6FC8CF3-90F3-4CA6-8A67-CCEBC2164437}"/>
                    </a:ext>
                  </a:extLst>
                </p:cNvPr>
                <p:cNvSpPr/>
                <p:nvPr/>
              </p:nvSpPr>
              <p:spPr bwMode="auto">
                <a:xfrm>
                  <a:off x="7185414" y="1593684"/>
                  <a:ext cx="108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16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副校長</a:t>
                  </a:r>
                  <a:endParaRPr kumimoji="0" lang="en-US" altLang="zh-TW" sz="1600" b="1" dirty="0">
                    <a:solidFill>
                      <a:schemeClr val="tx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16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核准</a:t>
                  </a:r>
                </a:p>
              </p:txBody>
            </p:sp>
            <p:sp>
              <p:nvSpPr>
                <p:cNvPr id="27" name="矩形: 圓角 26">
                  <a:extLst>
                    <a:ext uri="{FF2B5EF4-FFF2-40B4-BE49-F238E27FC236}">
                      <a16:creationId xmlns:a16="http://schemas.microsoft.com/office/drawing/2014/main" id="{7A6F9623-A9CD-40CF-9DFD-B97C0597C440}"/>
                    </a:ext>
                  </a:extLst>
                </p:cNvPr>
                <p:cNvSpPr/>
                <p:nvPr/>
              </p:nvSpPr>
              <p:spPr bwMode="auto">
                <a:xfrm>
                  <a:off x="8422308" y="1589486"/>
                  <a:ext cx="108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16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校長</a:t>
                  </a:r>
                  <a:r>
                    <a:rPr kumimoji="0" lang="zh-TW" altLang="en-US" sz="16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核准</a:t>
                  </a:r>
                </a:p>
              </p:txBody>
            </p:sp>
            <p:sp>
              <p:nvSpPr>
                <p:cNvPr id="28" name="箭號: 向右 27">
                  <a:extLst>
                    <a:ext uri="{FF2B5EF4-FFF2-40B4-BE49-F238E27FC236}">
                      <a16:creationId xmlns:a16="http://schemas.microsoft.com/office/drawing/2014/main" id="{F95F8F46-AD01-4D89-9DEA-F2DA9357307A}"/>
                    </a:ext>
                  </a:extLst>
                </p:cNvPr>
                <p:cNvSpPr/>
                <p:nvPr/>
              </p:nvSpPr>
              <p:spPr bwMode="auto">
                <a:xfrm>
                  <a:off x="2080944" y="1758790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29" name="箭號: 向右 28">
                  <a:extLst>
                    <a:ext uri="{FF2B5EF4-FFF2-40B4-BE49-F238E27FC236}">
                      <a16:creationId xmlns:a16="http://schemas.microsoft.com/office/drawing/2014/main" id="{433A0A83-5451-48A4-9A25-9A1742524DFA}"/>
                    </a:ext>
                  </a:extLst>
                </p:cNvPr>
                <p:cNvSpPr/>
                <p:nvPr/>
              </p:nvSpPr>
              <p:spPr bwMode="auto">
                <a:xfrm>
                  <a:off x="3317838" y="1751474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30" name="箭號: 向右 29">
                  <a:extLst>
                    <a:ext uri="{FF2B5EF4-FFF2-40B4-BE49-F238E27FC236}">
                      <a16:creationId xmlns:a16="http://schemas.microsoft.com/office/drawing/2014/main" id="{B542283D-F0A2-42E4-92E5-3BCC07966A15}"/>
                    </a:ext>
                  </a:extLst>
                </p:cNvPr>
                <p:cNvSpPr/>
                <p:nvPr/>
              </p:nvSpPr>
              <p:spPr bwMode="auto">
                <a:xfrm>
                  <a:off x="4538785" y="1758790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31" name="箭號: 向右 30">
                  <a:extLst>
                    <a:ext uri="{FF2B5EF4-FFF2-40B4-BE49-F238E27FC236}">
                      <a16:creationId xmlns:a16="http://schemas.microsoft.com/office/drawing/2014/main" id="{3585EDA6-E530-42F3-844B-E997C35ADB14}"/>
                    </a:ext>
                  </a:extLst>
                </p:cNvPr>
                <p:cNvSpPr/>
                <p:nvPr/>
              </p:nvSpPr>
              <p:spPr bwMode="auto">
                <a:xfrm>
                  <a:off x="5791626" y="1751474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32" name="箭號: 向右 31">
                  <a:extLst>
                    <a:ext uri="{FF2B5EF4-FFF2-40B4-BE49-F238E27FC236}">
                      <a16:creationId xmlns:a16="http://schemas.microsoft.com/office/drawing/2014/main" id="{2C408850-1CE2-4ACD-841C-F8BDBD16F2CB}"/>
                    </a:ext>
                  </a:extLst>
                </p:cNvPr>
                <p:cNvSpPr/>
                <p:nvPr/>
              </p:nvSpPr>
              <p:spPr bwMode="auto">
                <a:xfrm>
                  <a:off x="7028520" y="1751474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33" name="箭號: 向右 32">
                  <a:extLst>
                    <a:ext uri="{FF2B5EF4-FFF2-40B4-BE49-F238E27FC236}">
                      <a16:creationId xmlns:a16="http://schemas.microsoft.com/office/drawing/2014/main" id="{A96E5F11-B0EE-46A9-BD15-05CE763462E3}"/>
                    </a:ext>
                  </a:extLst>
                </p:cNvPr>
                <p:cNvSpPr/>
                <p:nvPr/>
              </p:nvSpPr>
              <p:spPr bwMode="auto">
                <a:xfrm>
                  <a:off x="8265414" y="1751474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</p:grpSp>
          <p:sp>
            <p:nvSpPr>
              <p:cNvPr id="35" name="文字方塊 34">
                <a:extLst>
                  <a:ext uri="{FF2B5EF4-FFF2-40B4-BE49-F238E27FC236}">
                    <a16:creationId xmlns:a16="http://schemas.microsoft.com/office/drawing/2014/main" id="{37C2DB80-AD7C-4D6C-A044-D9845D585E18}"/>
                  </a:ext>
                </a:extLst>
              </p:cNvPr>
              <p:cNvSpPr txBox="1"/>
              <p:nvPr/>
            </p:nvSpPr>
            <p:spPr>
              <a:xfrm>
                <a:off x="3210545" y="5051804"/>
                <a:ext cx="156966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TW" altLang="en-US" sz="1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以確保請款領據開立</a:t>
                </a:r>
                <a:endPara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zh-TW" altLang="en-US" sz="1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及收款銀行之正確性</a:t>
                </a:r>
              </a:p>
            </p:txBody>
          </p:sp>
        </p:grpSp>
        <p:sp>
          <p:nvSpPr>
            <p:cNvPr id="65" name="矩形: 圓角 64">
              <a:extLst>
                <a:ext uri="{FF2B5EF4-FFF2-40B4-BE49-F238E27FC236}">
                  <a16:creationId xmlns:a16="http://schemas.microsoft.com/office/drawing/2014/main" id="{729FB655-0E73-4629-9695-E95B549DAA7F}"/>
                </a:ext>
              </a:extLst>
            </p:cNvPr>
            <p:cNvSpPr/>
            <p:nvPr/>
          </p:nvSpPr>
          <p:spPr bwMode="auto">
            <a:xfrm>
              <a:off x="-345294" y="4072106"/>
              <a:ext cx="1080000" cy="540000"/>
            </a:xfrm>
            <a:prstGeom prst="roundRect">
              <a:avLst/>
            </a:prstGeom>
            <a:solidFill>
              <a:srgbClr val="99C6C2"/>
            </a:solidFill>
            <a:ln w="12700" cap="rnd" cmpd="sng" algn="ctr">
              <a:solidFill>
                <a:srgbClr val="99C6C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en-US" sz="1600" b="1" dirty="0">
                  <a:solidFill>
                    <a:schemeClr val="tx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承辦人</a:t>
              </a:r>
              <a:endParaRPr kumimoji="0" lang="zh-TW" altLang="en-US" sz="16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6" name="箭號: 向右 65">
              <a:extLst>
                <a:ext uri="{FF2B5EF4-FFF2-40B4-BE49-F238E27FC236}">
                  <a16:creationId xmlns:a16="http://schemas.microsoft.com/office/drawing/2014/main" id="{B165537C-2489-4350-8197-CA34BF215948}"/>
                </a:ext>
              </a:extLst>
            </p:cNvPr>
            <p:cNvSpPr/>
            <p:nvPr/>
          </p:nvSpPr>
          <p:spPr bwMode="auto">
            <a:xfrm>
              <a:off x="734706" y="4234094"/>
              <a:ext cx="216024" cy="216024"/>
            </a:xfrm>
            <a:prstGeom prst="rightArrow">
              <a:avLst/>
            </a:prstGeom>
            <a:solidFill>
              <a:srgbClr val="046767"/>
            </a:solidFill>
            <a:ln w="12700" cap="rnd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56C6A952-FBED-43DB-BE98-68B4F8A9DA07}"/>
              </a:ext>
            </a:extLst>
          </p:cNvPr>
          <p:cNvGrpSpPr/>
          <p:nvPr/>
        </p:nvGrpSpPr>
        <p:grpSpPr>
          <a:xfrm>
            <a:off x="292870" y="2136781"/>
            <a:ext cx="9780704" cy="1004154"/>
            <a:chOff x="-346698" y="2082861"/>
            <a:chExt cx="9780704" cy="1004154"/>
          </a:xfrm>
        </p:grpSpPr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7FAA0779-F3DF-4325-8374-E0AE11802C92}"/>
                </a:ext>
              </a:extLst>
            </p:cNvPr>
            <p:cNvGrpSpPr/>
            <p:nvPr/>
          </p:nvGrpSpPr>
          <p:grpSpPr>
            <a:xfrm>
              <a:off x="932642" y="2082861"/>
              <a:ext cx="8501364" cy="1004154"/>
              <a:chOff x="984573" y="2628082"/>
              <a:chExt cx="8501364" cy="1004154"/>
            </a:xfrm>
          </p:grpSpPr>
          <p:grpSp>
            <p:nvGrpSpPr>
              <p:cNvPr id="19" name="群組 18">
                <a:extLst>
                  <a:ext uri="{FF2B5EF4-FFF2-40B4-BE49-F238E27FC236}">
                    <a16:creationId xmlns:a16="http://schemas.microsoft.com/office/drawing/2014/main" id="{3CC8B3CA-7EE6-4231-94D5-C76DB6F26930}"/>
                  </a:ext>
                </a:extLst>
              </p:cNvPr>
              <p:cNvGrpSpPr/>
              <p:nvPr/>
            </p:nvGrpSpPr>
            <p:grpSpPr>
              <a:xfrm>
                <a:off x="984573" y="2628082"/>
                <a:ext cx="8501364" cy="547316"/>
                <a:chOff x="1000944" y="1589486"/>
                <a:chExt cx="8501364" cy="547316"/>
              </a:xfrm>
            </p:grpSpPr>
            <p:sp>
              <p:nvSpPr>
                <p:cNvPr id="5" name="矩形: 圓角 4">
                  <a:extLst>
                    <a:ext uri="{FF2B5EF4-FFF2-40B4-BE49-F238E27FC236}">
                      <a16:creationId xmlns:a16="http://schemas.microsoft.com/office/drawing/2014/main" id="{FFAA03D9-DCE5-4B8E-8687-0824F5155638}"/>
                    </a:ext>
                  </a:extLst>
                </p:cNvPr>
                <p:cNvSpPr/>
                <p:nvPr/>
              </p:nvSpPr>
              <p:spPr bwMode="auto">
                <a:xfrm>
                  <a:off x="1000944" y="1596802"/>
                  <a:ext cx="108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16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單位主管</a:t>
                  </a:r>
                  <a:endParaRPr kumimoji="0" lang="zh-TW" altLang="en-US" sz="1600" b="1" i="0" u="none" strike="noStrike" cap="none" normalizeH="0" baseline="0" dirty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" name="矩形: 圓角 7">
                  <a:extLst>
                    <a:ext uri="{FF2B5EF4-FFF2-40B4-BE49-F238E27FC236}">
                      <a16:creationId xmlns:a16="http://schemas.microsoft.com/office/drawing/2014/main" id="{E3C4AE07-C919-40D9-ADBC-56009ADF9187}"/>
                    </a:ext>
                  </a:extLst>
                </p:cNvPr>
                <p:cNvSpPr/>
                <p:nvPr/>
              </p:nvSpPr>
              <p:spPr bwMode="auto">
                <a:xfrm>
                  <a:off x="2237838" y="1592041"/>
                  <a:ext cx="108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kumimoji="0" lang="zh-TW" altLang="en-US" sz="16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計畫管考單位</a:t>
                  </a:r>
                </a:p>
              </p:txBody>
            </p:sp>
            <p:sp>
              <p:nvSpPr>
                <p:cNvPr id="9" name="矩形: 圓角 8">
                  <a:extLst>
                    <a:ext uri="{FF2B5EF4-FFF2-40B4-BE49-F238E27FC236}">
                      <a16:creationId xmlns:a16="http://schemas.microsoft.com/office/drawing/2014/main" id="{26241D94-CC27-4B05-9639-53621A8521D5}"/>
                    </a:ext>
                  </a:extLst>
                </p:cNvPr>
                <p:cNvSpPr/>
                <p:nvPr/>
              </p:nvSpPr>
              <p:spPr bwMode="auto">
                <a:xfrm>
                  <a:off x="4711626" y="1592041"/>
                  <a:ext cx="108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16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會計室</a:t>
                  </a:r>
                </a:p>
              </p:txBody>
            </p:sp>
            <p:sp>
              <p:nvSpPr>
                <p:cNvPr id="10" name="矩形: 圓角 9">
                  <a:extLst>
                    <a:ext uri="{FF2B5EF4-FFF2-40B4-BE49-F238E27FC236}">
                      <a16:creationId xmlns:a16="http://schemas.microsoft.com/office/drawing/2014/main" id="{FFA42161-DC1D-4250-8554-A1B54E5DE13A}"/>
                    </a:ext>
                  </a:extLst>
                </p:cNvPr>
                <p:cNvSpPr/>
                <p:nvPr/>
              </p:nvSpPr>
              <p:spPr bwMode="auto">
                <a:xfrm>
                  <a:off x="3474732" y="1592041"/>
                  <a:ext cx="108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16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人事</a:t>
                  </a:r>
                  <a:r>
                    <a:rPr kumimoji="0" lang="zh-TW" altLang="en-US" sz="16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室</a:t>
                  </a:r>
                </a:p>
              </p:txBody>
            </p:sp>
            <p:sp>
              <p:nvSpPr>
                <p:cNvPr id="11" name="矩形: 圓角 10">
                  <a:extLst>
                    <a:ext uri="{FF2B5EF4-FFF2-40B4-BE49-F238E27FC236}">
                      <a16:creationId xmlns:a16="http://schemas.microsoft.com/office/drawing/2014/main" id="{EBFA5006-49CA-414B-A0AD-A18DA0FB7DE2}"/>
                    </a:ext>
                  </a:extLst>
                </p:cNvPr>
                <p:cNvSpPr/>
                <p:nvPr/>
              </p:nvSpPr>
              <p:spPr bwMode="auto">
                <a:xfrm>
                  <a:off x="5948520" y="1592041"/>
                  <a:ext cx="108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16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主秘核准</a:t>
                  </a:r>
                </a:p>
              </p:txBody>
            </p:sp>
            <p:sp>
              <p:nvSpPr>
                <p:cNvPr id="12" name="矩形: 圓角 11">
                  <a:extLst>
                    <a:ext uri="{FF2B5EF4-FFF2-40B4-BE49-F238E27FC236}">
                      <a16:creationId xmlns:a16="http://schemas.microsoft.com/office/drawing/2014/main" id="{7B7F1043-26E0-4472-BEFF-E0E6CB663B6A}"/>
                    </a:ext>
                  </a:extLst>
                </p:cNvPr>
                <p:cNvSpPr/>
                <p:nvPr/>
              </p:nvSpPr>
              <p:spPr bwMode="auto">
                <a:xfrm>
                  <a:off x="7185414" y="1593684"/>
                  <a:ext cx="108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16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副校長</a:t>
                  </a:r>
                  <a:endParaRPr kumimoji="0" lang="en-US" altLang="zh-TW" sz="1600" b="1" dirty="0">
                    <a:solidFill>
                      <a:schemeClr val="tx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16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核准</a:t>
                  </a:r>
                </a:p>
              </p:txBody>
            </p:sp>
            <p:sp>
              <p:nvSpPr>
                <p:cNvPr id="13" name="矩形: 圓角 12">
                  <a:extLst>
                    <a:ext uri="{FF2B5EF4-FFF2-40B4-BE49-F238E27FC236}">
                      <a16:creationId xmlns:a16="http://schemas.microsoft.com/office/drawing/2014/main" id="{1826EA30-5041-4736-9291-B94A9E594B5D}"/>
                    </a:ext>
                  </a:extLst>
                </p:cNvPr>
                <p:cNvSpPr/>
                <p:nvPr/>
              </p:nvSpPr>
              <p:spPr bwMode="auto">
                <a:xfrm>
                  <a:off x="8422308" y="1589486"/>
                  <a:ext cx="108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16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校長</a:t>
                  </a:r>
                  <a:r>
                    <a:rPr kumimoji="0" lang="zh-TW" altLang="en-US" sz="16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核准</a:t>
                  </a:r>
                </a:p>
              </p:txBody>
            </p:sp>
            <p:sp>
              <p:nvSpPr>
                <p:cNvPr id="6" name="箭號: 向右 5">
                  <a:extLst>
                    <a:ext uri="{FF2B5EF4-FFF2-40B4-BE49-F238E27FC236}">
                      <a16:creationId xmlns:a16="http://schemas.microsoft.com/office/drawing/2014/main" id="{38F41ADE-34C3-44C0-A888-9B4B5811020B}"/>
                    </a:ext>
                  </a:extLst>
                </p:cNvPr>
                <p:cNvSpPr/>
                <p:nvPr/>
              </p:nvSpPr>
              <p:spPr bwMode="auto">
                <a:xfrm>
                  <a:off x="2080944" y="1758790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14" name="箭號: 向右 13">
                  <a:extLst>
                    <a:ext uri="{FF2B5EF4-FFF2-40B4-BE49-F238E27FC236}">
                      <a16:creationId xmlns:a16="http://schemas.microsoft.com/office/drawing/2014/main" id="{86669169-D46E-4846-8206-85D8683C55D7}"/>
                    </a:ext>
                  </a:extLst>
                </p:cNvPr>
                <p:cNvSpPr/>
                <p:nvPr/>
              </p:nvSpPr>
              <p:spPr bwMode="auto">
                <a:xfrm>
                  <a:off x="3317838" y="1751474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15" name="箭號: 向右 14">
                  <a:extLst>
                    <a:ext uri="{FF2B5EF4-FFF2-40B4-BE49-F238E27FC236}">
                      <a16:creationId xmlns:a16="http://schemas.microsoft.com/office/drawing/2014/main" id="{CCF7CA33-C90A-4CE1-BED3-8A94D71CA4D3}"/>
                    </a:ext>
                  </a:extLst>
                </p:cNvPr>
                <p:cNvSpPr/>
                <p:nvPr/>
              </p:nvSpPr>
              <p:spPr bwMode="auto">
                <a:xfrm>
                  <a:off x="4538785" y="1758790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16" name="箭號: 向右 15">
                  <a:extLst>
                    <a:ext uri="{FF2B5EF4-FFF2-40B4-BE49-F238E27FC236}">
                      <a16:creationId xmlns:a16="http://schemas.microsoft.com/office/drawing/2014/main" id="{B01E9CAF-F2AD-45F2-A146-4ED0D77512A3}"/>
                    </a:ext>
                  </a:extLst>
                </p:cNvPr>
                <p:cNvSpPr/>
                <p:nvPr/>
              </p:nvSpPr>
              <p:spPr bwMode="auto">
                <a:xfrm>
                  <a:off x="5791626" y="1751474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17" name="箭號: 向右 16">
                  <a:extLst>
                    <a:ext uri="{FF2B5EF4-FFF2-40B4-BE49-F238E27FC236}">
                      <a16:creationId xmlns:a16="http://schemas.microsoft.com/office/drawing/2014/main" id="{4BE57F2A-A4A6-4882-92B2-83D83BCB32AA}"/>
                    </a:ext>
                  </a:extLst>
                </p:cNvPr>
                <p:cNvSpPr/>
                <p:nvPr/>
              </p:nvSpPr>
              <p:spPr bwMode="auto">
                <a:xfrm>
                  <a:off x="7028520" y="1751474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18" name="箭號: 向右 17">
                  <a:extLst>
                    <a:ext uri="{FF2B5EF4-FFF2-40B4-BE49-F238E27FC236}">
                      <a16:creationId xmlns:a16="http://schemas.microsoft.com/office/drawing/2014/main" id="{5056C227-8FBB-4B0B-963F-22E670805057}"/>
                    </a:ext>
                  </a:extLst>
                </p:cNvPr>
                <p:cNvSpPr/>
                <p:nvPr/>
              </p:nvSpPr>
              <p:spPr bwMode="auto">
                <a:xfrm>
                  <a:off x="8265414" y="1751474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</p:grpSp>
          <p:sp>
            <p:nvSpPr>
              <p:cNvPr id="34" name="文字方塊 33">
                <a:extLst>
                  <a:ext uri="{FF2B5EF4-FFF2-40B4-BE49-F238E27FC236}">
                    <a16:creationId xmlns:a16="http://schemas.microsoft.com/office/drawing/2014/main" id="{163B7D0E-196B-4C8A-87BB-01FE0D8CE646}"/>
                  </a:ext>
                </a:extLst>
              </p:cNvPr>
              <p:cNvSpPr txBox="1"/>
              <p:nvPr/>
            </p:nvSpPr>
            <p:spPr>
              <a:xfrm>
                <a:off x="3393725" y="3170571"/>
                <a:ext cx="126188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TW" altLang="en-US" sz="1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為審核相關</a:t>
                </a:r>
                <a:endPara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zh-TW" altLang="en-US" sz="1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人事費用之規劃</a:t>
                </a:r>
              </a:p>
            </p:txBody>
          </p:sp>
        </p:grpSp>
        <p:sp>
          <p:nvSpPr>
            <p:cNvPr id="68" name="矩形: 圓角 67">
              <a:extLst>
                <a:ext uri="{FF2B5EF4-FFF2-40B4-BE49-F238E27FC236}">
                  <a16:creationId xmlns:a16="http://schemas.microsoft.com/office/drawing/2014/main" id="{EDA796D2-15AE-4881-BB47-55EC28CA697B}"/>
                </a:ext>
              </a:extLst>
            </p:cNvPr>
            <p:cNvSpPr/>
            <p:nvPr/>
          </p:nvSpPr>
          <p:spPr bwMode="auto">
            <a:xfrm>
              <a:off x="-346698" y="2095857"/>
              <a:ext cx="1080000" cy="540000"/>
            </a:xfrm>
            <a:prstGeom prst="roundRect">
              <a:avLst/>
            </a:prstGeom>
            <a:solidFill>
              <a:srgbClr val="99C6C2"/>
            </a:solidFill>
            <a:ln w="12700" cap="rnd" cmpd="sng" algn="ctr">
              <a:solidFill>
                <a:srgbClr val="99C6C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en-US" sz="1600" b="1" dirty="0">
                  <a:solidFill>
                    <a:schemeClr val="tx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承辦人</a:t>
              </a:r>
              <a:endParaRPr kumimoji="0" lang="zh-TW" altLang="en-US" sz="16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9" name="箭號: 向右 68">
              <a:extLst>
                <a:ext uri="{FF2B5EF4-FFF2-40B4-BE49-F238E27FC236}">
                  <a16:creationId xmlns:a16="http://schemas.microsoft.com/office/drawing/2014/main" id="{5FE9B764-47C7-4EEC-BF58-7D3D7F710191}"/>
                </a:ext>
              </a:extLst>
            </p:cNvPr>
            <p:cNvSpPr/>
            <p:nvPr/>
          </p:nvSpPr>
          <p:spPr bwMode="auto">
            <a:xfrm>
              <a:off x="733302" y="2257845"/>
              <a:ext cx="216024" cy="216024"/>
            </a:xfrm>
            <a:prstGeom prst="rightArrow">
              <a:avLst/>
            </a:prstGeom>
            <a:solidFill>
              <a:srgbClr val="046767"/>
            </a:solidFill>
            <a:ln w="12700" cap="rnd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AFB41993-1778-4A3D-90D1-3C84D9B0D1B0}"/>
              </a:ext>
            </a:extLst>
          </p:cNvPr>
          <p:cNvSpPr txBox="1"/>
          <p:nvPr/>
        </p:nvSpPr>
        <p:spPr>
          <a:xfrm>
            <a:off x="2735234" y="2691580"/>
            <a:ext cx="1261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為掌握計畫狀況</a:t>
            </a:r>
          </a:p>
        </p:txBody>
      </p:sp>
      <p:sp>
        <p:nvSpPr>
          <p:cNvPr id="48" name="內容版面配置區 2">
            <a:extLst>
              <a:ext uri="{FF2B5EF4-FFF2-40B4-BE49-F238E27FC236}">
                <a16:creationId xmlns:a16="http://schemas.microsoft.com/office/drawing/2014/main" id="{36DE96AF-5868-46C2-ACA7-EB8E6BC33458}"/>
              </a:ext>
            </a:extLst>
          </p:cNvPr>
          <p:cNvSpPr txBox="1">
            <a:spLocks/>
          </p:cNvSpPr>
          <p:nvPr/>
        </p:nvSpPr>
        <p:spPr bwMode="auto">
          <a:xfrm>
            <a:off x="3161184" y="5562435"/>
            <a:ext cx="2885327" cy="42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797" tIns="46797" rIns="46797" bIns="46797" numCol="1" anchor="t" anchorCtr="0" compatLnSpc="1">
            <a:prstTxWarp prst="textNoShape">
              <a:avLst/>
            </a:prstTxWarp>
          </a:bodyPr>
          <a:lstStyle>
            <a:lvl1pPr marL="204694" indent="-204694" algn="l" defTabSz="742917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Verdana" pitchFamily="34" charset="0"/>
              <a:buChar char="•"/>
              <a:defRPr sz="1820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4673" indent="-89102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sz="1669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97100" indent="-216734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Marlett" pitchFamily="2" charset="2"/>
              <a:buChar char="8"/>
              <a:defRPr sz="1517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098120" indent="-155327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1635140" indent="-256469" algn="l" defTabSz="742917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1982965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6pPr>
            <a:lvl7pPr marL="2329712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7pPr>
            <a:lvl8pPr marL="2676461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8pPr>
            <a:lvl9pPr marL="3023209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9pPr>
          </a:lstStyle>
          <a:p>
            <a:pPr marL="0" indent="0" algn="ctr">
              <a:spcBef>
                <a:spcPts val="200"/>
              </a:spcBef>
              <a:buNone/>
            </a:pPr>
            <a:r>
              <a:rPr kumimoji="0" lang="zh-TW" altLang="en-US" kern="0" dirty="0"/>
              <a:t>各承辦容易遺漏之處</a:t>
            </a:r>
            <a:endParaRPr kumimoji="0" lang="en-US" altLang="zh-TW" kern="0" dirty="0"/>
          </a:p>
        </p:txBody>
      </p:sp>
    </p:spTree>
    <p:extLst>
      <p:ext uri="{BB962C8B-B14F-4D97-AF65-F5344CB8AC3E}">
        <p14:creationId xmlns:p14="http://schemas.microsoft.com/office/powerpoint/2010/main" val="2289510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合規憑證日期順序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5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36848" y="22214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2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BE8F37BF-64AC-4F0C-A277-3819952E1973}"/>
              </a:ext>
            </a:extLst>
          </p:cNvPr>
          <p:cNvGrpSpPr/>
          <p:nvPr/>
        </p:nvGrpSpPr>
        <p:grpSpPr>
          <a:xfrm>
            <a:off x="493675" y="1853343"/>
            <a:ext cx="3282252" cy="3638627"/>
            <a:chOff x="463651" y="3351563"/>
            <a:chExt cx="3282252" cy="2054528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9D2C6E35-9A51-47E3-9735-8794E805015C}"/>
                </a:ext>
              </a:extLst>
            </p:cNvPr>
            <p:cNvGrpSpPr/>
            <p:nvPr/>
          </p:nvGrpSpPr>
          <p:grpSpPr>
            <a:xfrm>
              <a:off x="606709" y="3351563"/>
              <a:ext cx="3139194" cy="2054528"/>
              <a:chOff x="839599" y="2929219"/>
              <a:chExt cx="4097947" cy="1528534"/>
            </a:xfrm>
          </p:grpSpPr>
          <p:sp>
            <p:nvSpPr>
              <p:cNvPr id="10" name="Text Box 5">
                <a:extLst>
                  <a:ext uri="{FF2B5EF4-FFF2-40B4-BE49-F238E27FC236}">
                    <a16:creationId xmlns:a16="http://schemas.microsoft.com/office/drawing/2014/main" id="{8D6D304E-3E33-4553-B0C3-DE7C6A1A49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57750" y="2929219"/>
                <a:ext cx="1879796" cy="22684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p"/>
                  <a:defRPr kumimoji="1" sz="28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Char char="p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TW" altLang="en-US" sz="2000" b="1" dirty="0">
                    <a:solidFill>
                      <a:srgbClr val="046767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請購作業</a:t>
                </a:r>
              </a:p>
            </p:txBody>
          </p:sp>
          <p:sp>
            <p:nvSpPr>
              <p:cNvPr id="11" name="Line 6">
                <a:extLst>
                  <a:ext uri="{FF2B5EF4-FFF2-40B4-BE49-F238E27FC236}">
                    <a16:creationId xmlns:a16="http://schemas.microsoft.com/office/drawing/2014/main" id="{86D0D796-0696-4ABE-8577-CBBFFA7D9F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91270" y="3171922"/>
                <a:ext cx="0" cy="37989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2" name="Text Box 7">
                <a:extLst>
                  <a:ext uri="{FF2B5EF4-FFF2-40B4-BE49-F238E27FC236}">
                    <a16:creationId xmlns:a16="http://schemas.microsoft.com/office/drawing/2014/main" id="{1F07A50A-4562-4A58-B8EC-C5B3160E85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57750" y="3580516"/>
                <a:ext cx="1879796" cy="22684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p"/>
                  <a:defRPr kumimoji="1" sz="28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Char char="p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TW" altLang="en-US" sz="2000" b="1" dirty="0">
                    <a:solidFill>
                      <a:srgbClr val="046767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核銷作業</a:t>
                </a:r>
              </a:p>
            </p:txBody>
          </p:sp>
          <p:sp>
            <p:nvSpPr>
              <p:cNvPr id="13" name="Text Box 8">
                <a:extLst>
                  <a:ext uri="{FF2B5EF4-FFF2-40B4-BE49-F238E27FC236}">
                    <a16:creationId xmlns:a16="http://schemas.microsoft.com/office/drawing/2014/main" id="{D0374CAF-C699-47D4-A20A-0C4564D54A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57750" y="4230907"/>
                <a:ext cx="1879796" cy="22684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p"/>
                  <a:defRPr kumimoji="1" sz="28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Char char="p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TW" altLang="en-US" sz="2000" b="1" dirty="0">
                    <a:solidFill>
                      <a:srgbClr val="046767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撥款作業</a:t>
                </a:r>
              </a:p>
            </p:txBody>
          </p:sp>
          <p:sp>
            <p:nvSpPr>
              <p:cNvPr id="14" name="Line 9">
                <a:extLst>
                  <a:ext uri="{FF2B5EF4-FFF2-40B4-BE49-F238E27FC236}">
                    <a16:creationId xmlns:a16="http://schemas.microsoft.com/office/drawing/2014/main" id="{6D83A6D1-BF99-45C1-8262-55D4AD43CB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93348" y="3833190"/>
                <a:ext cx="0" cy="37989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861D6A9-A377-4D5A-AA87-C4DD1FECA9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9250" y="3300661"/>
                <a:ext cx="2376490" cy="229275"/>
              </a:xfrm>
              <a:custGeom>
                <a:avLst/>
                <a:gdLst>
                  <a:gd name="T0" fmla="*/ 2147483646 w 1497"/>
                  <a:gd name="T1" fmla="*/ 0 h 181"/>
                  <a:gd name="T2" fmla="*/ 0 w 1497"/>
                  <a:gd name="T3" fmla="*/ 0 h 181"/>
                  <a:gd name="T4" fmla="*/ 0 w 1497"/>
                  <a:gd name="T5" fmla="*/ 2147483646 h 181"/>
                  <a:gd name="T6" fmla="*/ 0 60000 65536"/>
                  <a:gd name="T7" fmla="*/ 0 60000 65536"/>
                  <a:gd name="T8" fmla="*/ 0 60000 65536"/>
                  <a:gd name="T9" fmla="*/ 0 w 1497"/>
                  <a:gd name="T10" fmla="*/ 0 h 181"/>
                  <a:gd name="T11" fmla="*/ 1497 w 1497"/>
                  <a:gd name="T12" fmla="*/ 181 h 18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97" h="181">
                    <a:moveTo>
                      <a:pt x="1497" y="0"/>
                    </a:moveTo>
                    <a:lnTo>
                      <a:pt x="0" y="0"/>
                    </a:lnTo>
                    <a:lnTo>
                      <a:pt x="0" y="181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6" name="Text Box 15">
                <a:extLst>
                  <a:ext uri="{FF2B5EF4-FFF2-40B4-BE49-F238E27FC236}">
                    <a16:creationId xmlns:a16="http://schemas.microsoft.com/office/drawing/2014/main" id="{1CADF7DE-2CD2-4904-9C38-C786DD9E0B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39599" y="3547662"/>
                <a:ext cx="1602082" cy="16808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p"/>
                  <a:defRPr kumimoji="1" sz="28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Char char="p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Verdana" panose="020B060403050404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TW" altLang="en-US" sz="2000" b="1" dirty="0">
                    <a:solidFill>
                      <a:srgbClr val="046767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採購作業</a:t>
                </a:r>
              </a:p>
            </p:txBody>
          </p:sp>
        </p:grpSp>
        <p:sp>
          <p:nvSpPr>
            <p:cNvPr id="9" name="Text Box 15">
              <a:extLst>
                <a:ext uri="{FF2B5EF4-FFF2-40B4-BE49-F238E27FC236}">
                  <a16:creationId xmlns:a16="http://schemas.microsoft.com/office/drawing/2014/main" id="{8AFFB1EC-A269-4C3C-B2B5-02C1E776BA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651" y="4432567"/>
              <a:ext cx="148970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p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p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總務處議比價</a:t>
              </a:r>
              <a:r>
                <a: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DC7C20F0-E209-448E-8825-6B2CE0C9B36B}"/>
              </a:ext>
            </a:extLst>
          </p:cNvPr>
          <p:cNvGrpSpPr/>
          <p:nvPr/>
        </p:nvGrpSpPr>
        <p:grpSpPr>
          <a:xfrm>
            <a:off x="4201315" y="1361100"/>
            <a:ext cx="5515810" cy="4752548"/>
            <a:chOff x="4568152" y="1506521"/>
            <a:chExt cx="4695808" cy="4064595"/>
          </a:xfrm>
        </p:grpSpPr>
        <p:grpSp>
          <p:nvGrpSpPr>
            <p:cNvPr id="59" name="群組 58">
              <a:extLst>
                <a:ext uri="{FF2B5EF4-FFF2-40B4-BE49-F238E27FC236}">
                  <a16:creationId xmlns:a16="http://schemas.microsoft.com/office/drawing/2014/main" id="{95875A7C-1C86-4D18-B9A6-8AF2DD33CAEB}"/>
                </a:ext>
              </a:extLst>
            </p:cNvPr>
            <p:cNvGrpSpPr/>
            <p:nvPr/>
          </p:nvGrpSpPr>
          <p:grpSpPr>
            <a:xfrm>
              <a:off x="4568152" y="1506521"/>
              <a:ext cx="4695808" cy="4064595"/>
              <a:chOff x="4568152" y="1506521"/>
              <a:chExt cx="4695808" cy="4064595"/>
            </a:xfrm>
          </p:grpSpPr>
          <p:grpSp>
            <p:nvGrpSpPr>
              <p:cNvPr id="43" name="群組 42">
                <a:extLst>
                  <a:ext uri="{FF2B5EF4-FFF2-40B4-BE49-F238E27FC236}">
                    <a16:creationId xmlns:a16="http://schemas.microsoft.com/office/drawing/2014/main" id="{FB564740-1363-4C43-AA5B-6ABF40B01DB8}"/>
                  </a:ext>
                </a:extLst>
              </p:cNvPr>
              <p:cNvGrpSpPr/>
              <p:nvPr/>
            </p:nvGrpSpPr>
            <p:grpSpPr>
              <a:xfrm>
                <a:off x="4568152" y="1524794"/>
                <a:ext cx="2176686" cy="4046322"/>
                <a:chOff x="5569718" y="2121756"/>
                <a:chExt cx="2176686" cy="4046322"/>
              </a:xfrm>
            </p:grpSpPr>
            <p:grpSp>
              <p:nvGrpSpPr>
                <p:cNvPr id="37" name="群組 36">
                  <a:extLst>
                    <a:ext uri="{FF2B5EF4-FFF2-40B4-BE49-F238E27FC236}">
                      <a16:creationId xmlns:a16="http://schemas.microsoft.com/office/drawing/2014/main" id="{A7DB4F73-D0E3-47A6-A2FA-5FCCCBB2607B}"/>
                    </a:ext>
                  </a:extLst>
                </p:cNvPr>
                <p:cNvGrpSpPr/>
                <p:nvPr/>
              </p:nvGrpSpPr>
              <p:grpSpPr>
                <a:xfrm>
                  <a:off x="5569718" y="2121756"/>
                  <a:ext cx="2176686" cy="2644386"/>
                  <a:chOff x="5569718" y="2121756"/>
                  <a:chExt cx="2176686" cy="2644386"/>
                </a:xfrm>
              </p:grpSpPr>
              <p:grpSp>
                <p:nvGrpSpPr>
                  <p:cNvPr id="17" name="群組 16">
                    <a:extLst>
                      <a:ext uri="{FF2B5EF4-FFF2-40B4-BE49-F238E27FC236}">
                        <a16:creationId xmlns:a16="http://schemas.microsoft.com/office/drawing/2014/main" id="{6AB0FC29-9987-4A4D-8C67-789344CDEFEA}"/>
                      </a:ext>
                    </a:extLst>
                  </p:cNvPr>
                  <p:cNvGrpSpPr/>
                  <p:nvPr/>
                </p:nvGrpSpPr>
                <p:grpSpPr>
                  <a:xfrm>
                    <a:off x="5569718" y="2121756"/>
                    <a:ext cx="2168343" cy="1241462"/>
                    <a:chOff x="1000944" y="1596802"/>
                    <a:chExt cx="2168343" cy="1241462"/>
                  </a:xfrm>
                </p:grpSpPr>
                <p:sp>
                  <p:nvSpPr>
                    <p:cNvPr id="18" name="矩形: 圓角 17">
                      <a:extLst>
                        <a:ext uri="{FF2B5EF4-FFF2-40B4-BE49-F238E27FC236}">
                          <a16:creationId xmlns:a16="http://schemas.microsoft.com/office/drawing/2014/main" id="{AA21841D-5626-4FF7-8193-46FB54D3521E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1000944" y="1596802"/>
                      <a:ext cx="2160000" cy="540000"/>
                    </a:xfrm>
                    <a:prstGeom prst="roundRect">
                      <a:avLst/>
                    </a:prstGeom>
                    <a:solidFill>
                      <a:srgbClr val="99C6C2"/>
                    </a:solidFill>
                    <a:ln w="12700" cap="rnd" cmpd="sng" algn="ctr">
                      <a:solidFill>
                        <a:srgbClr val="99C6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估價單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p:txBody>
                </p:sp>
                <p:sp>
                  <p:nvSpPr>
                    <p:cNvPr id="19" name="矩形: 圓角 18">
                      <a:extLst>
                        <a:ext uri="{FF2B5EF4-FFF2-40B4-BE49-F238E27FC236}">
                          <a16:creationId xmlns:a16="http://schemas.microsoft.com/office/drawing/2014/main" id="{BD743D34-4F2D-4222-9FEF-D10829095184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1009287" y="2298264"/>
                      <a:ext cx="2160000" cy="540000"/>
                    </a:xfrm>
                    <a:prstGeom prst="roundRect">
                      <a:avLst/>
                    </a:prstGeom>
                    <a:solidFill>
                      <a:srgbClr val="99C6C2"/>
                    </a:solidFill>
                    <a:ln w="12700" cap="rnd" cmpd="sng" algn="ctr">
                      <a:solidFill>
                        <a:srgbClr val="99C6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請購單</a:t>
                      </a:r>
                      <a:r>
                        <a:rPr kumimoji="0" lang="en-US" altLang="zh-TW" sz="20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kumimoji="0" lang="zh-TW" altLang="en-US" sz="20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需求簽文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p:txBody>
                </p:sp>
                <p:sp>
                  <p:nvSpPr>
                    <p:cNvPr id="25" name="箭號: 向右 24">
                      <a:extLst>
                        <a:ext uri="{FF2B5EF4-FFF2-40B4-BE49-F238E27FC236}">
                          <a16:creationId xmlns:a16="http://schemas.microsoft.com/office/drawing/2014/main" id="{52828A55-7239-46DF-A8F0-CE12C12877A4}"/>
                        </a:ext>
                      </a:extLst>
                    </p:cNvPr>
                    <p:cNvSpPr/>
                    <p:nvPr/>
                  </p:nvSpPr>
                  <p:spPr bwMode="auto">
                    <a:xfrm rot="5400000">
                      <a:off x="1981275" y="2136802"/>
                      <a:ext cx="216024" cy="216024"/>
                    </a:xfrm>
                    <a:prstGeom prst="rightArrow">
                      <a:avLst/>
                    </a:prstGeom>
                    <a:solidFill>
                      <a:srgbClr val="046767"/>
                    </a:solidFill>
                    <a:ln w="12700" cap="rnd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p:txBody>
                </p:sp>
              </p:grpSp>
              <p:grpSp>
                <p:nvGrpSpPr>
                  <p:cNvPr id="36" name="群組 35">
                    <a:extLst>
                      <a:ext uri="{FF2B5EF4-FFF2-40B4-BE49-F238E27FC236}">
                        <a16:creationId xmlns:a16="http://schemas.microsoft.com/office/drawing/2014/main" id="{98402C8D-7E94-4327-A775-7A5CF2014315}"/>
                      </a:ext>
                    </a:extLst>
                  </p:cNvPr>
                  <p:cNvGrpSpPr/>
                  <p:nvPr/>
                </p:nvGrpSpPr>
                <p:grpSpPr>
                  <a:xfrm>
                    <a:off x="5578061" y="3361523"/>
                    <a:ext cx="2168343" cy="1404619"/>
                    <a:chOff x="5578061" y="3361523"/>
                    <a:chExt cx="2168343" cy="1404619"/>
                  </a:xfrm>
                </p:grpSpPr>
                <p:grpSp>
                  <p:nvGrpSpPr>
                    <p:cNvPr id="32" name="群組 31">
                      <a:extLst>
                        <a:ext uri="{FF2B5EF4-FFF2-40B4-BE49-F238E27FC236}">
                          <a16:creationId xmlns:a16="http://schemas.microsoft.com/office/drawing/2014/main" id="{3EB1478D-A985-4DC8-8ADB-56F3F66D1F9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578061" y="3524680"/>
                      <a:ext cx="2168343" cy="1241462"/>
                      <a:chOff x="1000944" y="1596802"/>
                      <a:chExt cx="2168343" cy="1241462"/>
                    </a:xfrm>
                  </p:grpSpPr>
                  <p:sp>
                    <p:nvSpPr>
                      <p:cNvPr id="33" name="矩形: 圓角 32">
                        <a:extLst>
                          <a:ext uri="{FF2B5EF4-FFF2-40B4-BE49-F238E27FC236}">
                            <a16:creationId xmlns:a16="http://schemas.microsoft.com/office/drawing/2014/main" id="{720D0D11-4BE6-41CD-A4E9-1A3610706BB1}"/>
                          </a:ext>
                        </a:extLst>
                      </p:cNvPr>
                      <p:cNvSpPr/>
                      <p:nvPr/>
                    </p:nvSpPr>
                    <p:spPr bwMode="auto">
                      <a:xfrm>
                        <a:off x="1000944" y="1596802"/>
                        <a:ext cx="2160000" cy="540000"/>
                      </a:xfrm>
                      <a:prstGeom prst="roundRect">
                        <a:avLst/>
                      </a:prstGeom>
                      <a:solidFill>
                        <a:srgbClr val="99C6C2"/>
                      </a:solidFill>
                      <a:ln w="12700" cap="rnd" cmpd="sng" algn="ctr">
                        <a:solidFill>
                          <a:srgbClr val="99C6C2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ctr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zh-TW" altLang="en-US" sz="2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2"/>
                            </a:solidFill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核底價單</a:t>
                        </a:r>
                      </a:p>
                    </p:txBody>
                  </p:sp>
                  <p:sp>
                    <p:nvSpPr>
                      <p:cNvPr id="34" name="矩形: 圓角 33">
                        <a:extLst>
                          <a:ext uri="{FF2B5EF4-FFF2-40B4-BE49-F238E27FC236}">
                            <a16:creationId xmlns:a16="http://schemas.microsoft.com/office/drawing/2014/main" id="{54810346-A5C4-44D8-A6AC-154B55902D2A}"/>
                          </a:ext>
                        </a:extLst>
                      </p:cNvPr>
                      <p:cNvSpPr/>
                      <p:nvPr/>
                    </p:nvSpPr>
                    <p:spPr bwMode="auto">
                      <a:xfrm>
                        <a:off x="1009287" y="2298264"/>
                        <a:ext cx="2160000" cy="540000"/>
                      </a:xfrm>
                      <a:prstGeom prst="roundRect">
                        <a:avLst/>
                      </a:prstGeom>
                      <a:solidFill>
                        <a:srgbClr val="99C6C2"/>
                      </a:solidFill>
                      <a:ln w="12700" cap="rnd" cmpd="sng" algn="ctr">
                        <a:solidFill>
                          <a:srgbClr val="99C6C2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ctr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zh-TW" altLang="en-US" sz="2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2"/>
                            </a:solidFill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開標公告</a:t>
                        </a:r>
                      </a:p>
                    </p:txBody>
                  </p:sp>
                  <p:sp>
                    <p:nvSpPr>
                      <p:cNvPr id="35" name="箭號: 向右 34">
                        <a:extLst>
                          <a:ext uri="{FF2B5EF4-FFF2-40B4-BE49-F238E27FC236}">
                            <a16:creationId xmlns:a16="http://schemas.microsoft.com/office/drawing/2014/main" id="{501F7BAF-9617-466E-9B72-1E9EA2D574B3}"/>
                          </a:ext>
                        </a:extLst>
                      </p:cNvPr>
                      <p:cNvSpPr/>
                      <p:nvPr/>
                    </p:nvSpPr>
                    <p:spPr bwMode="auto">
                      <a:xfrm rot="5400000">
                        <a:off x="1981275" y="2136802"/>
                        <a:ext cx="216024" cy="216024"/>
                      </a:xfrm>
                      <a:prstGeom prst="rightArrow">
                        <a:avLst/>
                      </a:prstGeom>
                      <a:solidFill>
                        <a:srgbClr val="046767"/>
                      </a:solidFill>
                      <a:ln w="12700" cap="rnd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endParaRPr>
                      </a:p>
                    </p:txBody>
                  </p:sp>
                </p:grpSp>
                <p:sp>
                  <p:nvSpPr>
                    <p:cNvPr id="31" name="箭號: 向右 30">
                      <a:extLst>
                        <a:ext uri="{FF2B5EF4-FFF2-40B4-BE49-F238E27FC236}">
                          <a16:creationId xmlns:a16="http://schemas.microsoft.com/office/drawing/2014/main" id="{9CFAF14D-6CA4-4133-8D24-200047584700}"/>
                        </a:ext>
                      </a:extLst>
                    </p:cNvPr>
                    <p:cNvSpPr/>
                    <p:nvPr/>
                  </p:nvSpPr>
                  <p:spPr bwMode="auto">
                    <a:xfrm rot="5400000">
                      <a:off x="6541706" y="3361523"/>
                      <a:ext cx="216024" cy="216024"/>
                    </a:xfrm>
                    <a:prstGeom prst="rightArrow">
                      <a:avLst/>
                    </a:prstGeom>
                    <a:solidFill>
                      <a:srgbClr val="046767"/>
                    </a:solidFill>
                    <a:ln w="12700" cap="rnd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p:txBody>
                </p:sp>
              </p:grpSp>
            </p:grpSp>
            <p:sp>
              <p:nvSpPr>
                <p:cNvPr id="38" name="矩形: 圓角 37">
                  <a:extLst>
                    <a:ext uri="{FF2B5EF4-FFF2-40B4-BE49-F238E27FC236}">
                      <a16:creationId xmlns:a16="http://schemas.microsoft.com/office/drawing/2014/main" id="{6EF6A545-5D7D-4041-99A8-03F7DF850173}"/>
                    </a:ext>
                  </a:extLst>
                </p:cNvPr>
                <p:cNvSpPr/>
                <p:nvPr/>
              </p:nvSpPr>
              <p:spPr bwMode="auto">
                <a:xfrm>
                  <a:off x="5586404" y="4926616"/>
                  <a:ext cx="216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kumimoji="0" lang="zh-TW" altLang="en-US" sz="20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議比價會議</a:t>
                  </a:r>
                </a:p>
                <a:p>
                  <a:pPr algn="ctr" eaLnBrk="0" hangingPunct="0"/>
                  <a:r>
                    <a:rPr kumimoji="0" lang="en-US" altLang="zh-TW" sz="20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(</a:t>
                  </a:r>
                  <a:r>
                    <a:rPr kumimoji="0" lang="zh-TW" altLang="en-US" sz="20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三家估價單</a:t>
                  </a:r>
                  <a:r>
                    <a:rPr kumimoji="0" lang="en-US" altLang="zh-TW" sz="20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)</a:t>
                  </a:r>
                  <a:endParaRPr kumimoji="0" lang="zh-TW" altLang="en-US" sz="2000" b="1" dirty="0">
                    <a:solidFill>
                      <a:schemeClr val="tx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9" name="箭號: 向右 38">
                  <a:extLst>
                    <a:ext uri="{FF2B5EF4-FFF2-40B4-BE49-F238E27FC236}">
                      <a16:creationId xmlns:a16="http://schemas.microsoft.com/office/drawing/2014/main" id="{2611DABC-DDC3-490E-845F-B8C0FFC4E4A5}"/>
                    </a:ext>
                  </a:extLst>
                </p:cNvPr>
                <p:cNvSpPr/>
                <p:nvPr/>
              </p:nvSpPr>
              <p:spPr bwMode="auto">
                <a:xfrm rot="5400000">
                  <a:off x="6558392" y="4765154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40" name="矩形: 圓角 39">
                  <a:extLst>
                    <a:ext uri="{FF2B5EF4-FFF2-40B4-BE49-F238E27FC236}">
                      <a16:creationId xmlns:a16="http://schemas.microsoft.com/office/drawing/2014/main" id="{91A2B9F3-A906-476D-ADB2-BB4DD9E2DF77}"/>
                    </a:ext>
                  </a:extLst>
                </p:cNvPr>
                <p:cNvSpPr/>
                <p:nvPr/>
              </p:nvSpPr>
              <p:spPr bwMode="auto">
                <a:xfrm>
                  <a:off x="5586404" y="5628078"/>
                  <a:ext cx="216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kumimoji="0" lang="zh-TW" altLang="en-US" sz="20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決標公告</a:t>
                  </a:r>
                </a:p>
              </p:txBody>
            </p:sp>
            <p:sp>
              <p:nvSpPr>
                <p:cNvPr id="42" name="箭號: 向右 41">
                  <a:extLst>
                    <a:ext uri="{FF2B5EF4-FFF2-40B4-BE49-F238E27FC236}">
                      <a16:creationId xmlns:a16="http://schemas.microsoft.com/office/drawing/2014/main" id="{FE3FED38-055D-4BE7-B036-7501A7D79840}"/>
                    </a:ext>
                  </a:extLst>
                </p:cNvPr>
                <p:cNvSpPr/>
                <p:nvPr/>
              </p:nvSpPr>
              <p:spPr bwMode="auto">
                <a:xfrm rot="5400000">
                  <a:off x="6550049" y="5464921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</p:grpSp>
          <p:grpSp>
            <p:nvGrpSpPr>
              <p:cNvPr id="58" name="群組 57">
                <a:extLst>
                  <a:ext uri="{FF2B5EF4-FFF2-40B4-BE49-F238E27FC236}">
                    <a16:creationId xmlns:a16="http://schemas.microsoft.com/office/drawing/2014/main" id="{C0678DF1-8CB8-45DF-A144-99270A0D4A24}"/>
                  </a:ext>
                </a:extLst>
              </p:cNvPr>
              <p:cNvGrpSpPr/>
              <p:nvPr/>
            </p:nvGrpSpPr>
            <p:grpSpPr>
              <a:xfrm>
                <a:off x="7069023" y="1506521"/>
                <a:ext cx="2194937" cy="4060217"/>
                <a:chOff x="7069023" y="1506521"/>
                <a:chExt cx="2194937" cy="4060217"/>
              </a:xfrm>
            </p:grpSpPr>
            <p:sp>
              <p:nvSpPr>
                <p:cNvPr id="47" name="矩形: 圓角 46">
                  <a:extLst>
                    <a:ext uri="{FF2B5EF4-FFF2-40B4-BE49-F238E27FC236}">
                      <a16:creationId xmlns:a16="http://schemas.microsoft.com/office/drawing/2014/main" id="{1503A088-DDCF-454D-84C0-4FA2EB6F9F0B}"/>
                    </a:ext>
                  </a:extLst>
                </p:cNvPr>
                <p:cNvSpPr/>
                <p:nvPr/>
              </p:nvSpPr>
              <p:spPr bwMode="auto">
                <a:xfrm>
                  <a:off x="7069023" y="1506521"/>
                  <a:ext cx="216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kumimoji="0" lang="zh-TW" altLang="en-US" sz="20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合約書簽訂</a:t>
                  </a:r>
                </a:p>
              </p:txBody>
            </p:sp>
            <p:sp>
              <p:nvSpPr>
                <p:cNvPr id="48" name="矩形: 圓角 47">
                  <a:extLst>
                    <a:ext uri="{FF2B5EF4-FFF2-40B4-BE49-F238E27FC236}">
                      <a16:creationId xmlns:a16="http://schemas.microsoft.com/office/drawing/2014/main" id="{8B8FCA75-ED67-4E92-9CC3-539DE1C6858A}"/>
                    </a:ext>
                  </a:extLst>
                </p:cNvPr>
                <p:cNvSpPr/>
                <p:nvPr/>
              </p:nvSpPr>
              <p:spPr bwMode="auto">
                <a:xfrm>
                  <a:off x="7069023" y="2209678"/>
                  <a:ext cx="216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20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出貨單</a:t>
                  </a:r>
                </a:p>
              </p:txBody>
            </p:sp>
            <p:sp>
              <p:nvSpPr>
                <p:cNvPr id="49" name="箭號: 向右 48">
                  <a:extLst>
                    <a:ext uri="{FF2B5EF4-FFF2-40B4-BE49-F238E27FC236}">
                      <a16:creationId xmlns:a16="http://schemas.microsoft.com/office/drawing/2014/main" id="{DCD61B62-BBF1-433E-B574-C0991A1104D8}"/>
                    </a:ext>
                  </a:extLst>
                </p:cNvPr>
                <p:cNvSpPr/>
                <p:nvPr/>
              </p:nvSpPr>
              <p:spPr bwMode="auto">
                <a:xfrm rot="5400000">
                  <a:off x="8032668" y="2046521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50" name="矩形: 圓角 49">
                  <a:extLst>
                    <a:ext uri="{FF2B5EF4-FFF2-40B4-BE49-F238E27FC236}">
                      <a16:creationId xmlns:a16="http://schemas.microsoft.com/office/drawing/2014/main" id="{D9C05CE7-0F20-4760-A8F4-8C0990ED971C}"/>
                    </a:ext>
                  </a:extLst>
                </p:cNvPr>
                <p:cNvSpPr/>
                <p:nvPr/>
              </p:nvSpPr>
              <p:spPr bwMode="auto">
                <a:xfrm>
                  <a:off x="7085443" y="2927718"/>
                  <a:ext cx="216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20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驗收</a:t>
                  </a:r>
                  <a:endParaRPr kumimoji="0" lang="zh-TW" altLang="en-US" sz="2000" b="1" i="0" u="none" strike="noStrike" cap="none" normalizeH="0" baseline="0" dirty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1" name="箭號: 向右 50">
                  <a:extLst>
                    <a:ext uri="{FF2B5EF4-FFF2-40B4-BE49-F238E27FC236}">
                      <a16:creationId xmlns:a16="http://schemas.microsoft.com/office/drawing/2014/main" id="{9013D241-1DBB-452D-985A-F2718468785F}"/>
                    </a:ext>
                  </a:extLst>
                </p:cNvPr>
                <p:cNvSpPr/>
                <p:nvPr/>
              </p:nvSpPr>
              <p:spPr bwMode="auto">
                <a:xfrm rot="5400000">
                  <a:off x="8049088" y="2764561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52" name="矩形: 圓角 51">
                  <a:extLst>
                    <a:ext uri="{FF2B5EF4-FFF2-40B4-BE49-F238E27FC236}">
                      <a16:creationId xmlns:a16="http://schemas.microsoft.com/office/drawing/2014/main" id="{FF117DBB-1F6C-4A9F-AFCC-45CFEA2CAC6D}"/>
                    </a:ext>
                  </a:extLst>
                </p:cNvPr>
                <p:cNvSpPr/>
                <p:nvPr/>
              </p:nvSpPr>
              <p:spPr bwMode="auto">
                <a:xfrm>
                  <a:off x="7085443" y="3629180"/>
                  <a:ext cx="216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20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發票開立</a:t>
                  </a:r>
                  <a:endParaRPr kumimoji="0" lang="zh-TW" altLang="en-US" sz="2000" b="1" i="0" u="none" strike="noStrike" cap="none" normalizeH="0" baseline="0" dirty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3" name="箭號: 向右 52">
                  <a:extLst>
                    <a:ext uri="{FF2B5EF4-FFF2-40B4-BE49-F238E27FC236}">
                      <a16:creationId xmlns:a16="http://schemas.microsoft.com/office/drawing/2014/main" id="{4F8A3445-2C02-4609-B83B-7070D672F944}"/>
                    </a:ext>
                  </a:extLst>
                </p:cNvPr>
                <p:cNvSpPr/>
                <p:nvPr/>
              </p:nvSpPr>
              <p:spPr bwMode="auto">
                <a:xfrm rot="5400000">
                  <a:off x="8049088" y="3466023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54" name="矩形: 圓角 53">
                  <a:extLst>
                    <a:ext uri="{FF2B5EF4-FFF2-40B4-BE49-F238E27FC236}">
                      <a16:creationId xmlns:a16="http://schemas.microsoft.com/office/drawing/2014/main" id="{98294956-ECC9-4903-BE2E-18114E817FE3}"/>
                    </a:ext>
                  </a:extLst>
                </p:cNvPr>
                <p:cNvSpPr/>
                <p:nvPr/>
              </p:nvSpPr>
              <p:spPr bwMode="auto">
                <a:xfrm>
                  <a:off x="7103960" y="4327959"/>
                  <a:ext cx="216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20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支出黏貼單核銷</a:t>
                  </a:r>
                  <a:endParaRPr kumimoji="0" lang="zh-TW" altLang="en-US" sz="2000" b="1" i="0" u="none" strike="noStrike" cap="none" normalizeH="0" baseline="0" dirty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5" name="箭號: 向右 54">
                  <a:extLst>
                    <a:ext uri="{FF2B5EF4-FFF2-40B4-BE49-F238E27FC236}">
                      <a16:creationId xmlns:a16="http://schemas.microsoft.com/office/drawing/2014/main" id="{5D1FB7F8-1D0B-4C9E-9BAA-94D9F8FF794D}"/>
                    </a:ext>
                  </a:extLst>
                </p:cNvPr>
                <p:cNvSpPr/>
                <p:nvPr/>
              </p:nvSpPr>
              <p:spPr bwMode="auto">
                <a:xfrm rot="5400000">
                  <a:off x="8067605" y="4164802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  <p:sp>
              <p:nvSpPr>
                <p:cNvPr id="56" name="矩形: 圓角 55">
                  <a:extLst>
                    <a:ext uri="{FF2B5EF4-FFF2-40B4-BE49-F238E27FC236}">
                      <a16:creationId xmlns:a16="http://schemas.microsoft.com/office/drawing/2014/main" id="{179F0F2F-1B19-4542-B17B-71BFCC25DCB8}"/>
                    </a:ext>
                  </a:extLst>
                </p:cNvPr>
                <p:cNvSpPr/>
                <p:nvPr/>
              </p:nvSpPr>
              <p:spPr bwMode="auto">
                <a:xfrm>
                  <a:off x="7103960" y="5026738"/>
                  <a:ext cx="216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20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撥款</a:t>
                  </a:r>
                </a:p>
              </p:txBody>
            </p:sp>
            <p:sp>
              <p:nvSpPr>
                <p:cNvPr id="57" name="箭號: 向右 56">
                  <a:extLst>
                    <a:ext uri="{FF2B5EF4-FFF2-40B4-BE49-F238E27FC236}">
                      <a16:creationId xmlns:a16="http://schemas.microsoft.com/office/drawing/2014/main" id="{77C5539D-076C-4E0D-A266-CB7BE505B521}"/>
                    </a:ext>
                  </a:extLst>
                </p:cNvPr>
                <p:cNvSpPr/>
                <p:nvPr/>
              </p:nvSpPr>
              <p:spPr bwMode="auto">
                <a:xfrm rot="5400000">
                  <a:off x="8067605" y="4863581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</p:grpSp>
        </p:grpSp>
        <p:cxnSp>
          <p:nvCxnSpPr>
            <p:cNvPr id="62" name="接點: 肘形 61">
              <a:extLst>
                <a:ext uri="{FF2B5EF4-FFF2-40B4-BE49-F238E27FC236}">
                  <a16:creationId xmlns:a16="http://schemas.microsoft.com/office/drawing/2014/main" id="{01C37624-EA42-4052-9034-CCD2570261BF}"/>
                </a:ext>
              </a:extLst>
            </p:cNvPr>
            <p:cNvCxnSpPr>
              <a:cxnSpLocks/>
              <a:stCxn id="40" idx="3"/>
              <a:endCxn id="47" idx="1"/>
            </p:cNvCxnSpPr>
            <p:nvPr/>
          </p:nvCxnSpPr>
          <p:spPr bwMode="auto">
            <a:xfrm flipV="1">
              <a:off x="6744838" y="1776521"/>
              <a:ext cx="324185" cy="3524595"/>
            </a:xfrm>
            <a:prstGeom prst="bentConnector3">
              <a:avLst>
                <a:gd name="adj1" fmla="val 33573"/>
              </a:avLst>
            </a:prstGeom>
            <a:solidFill>
              <a:schemeClr val="accent1"/>
            </a:solidFill>
            <a:ln w="57150" cap="rnd" cmpd="sng" algn="ctr">
              <a:solidFill>
                <a:srgbClr val="046767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46" name="內容版面配置區 2">
            <a:extLst>
              <a:ext uri="{FF2B5EF4-FFF2-40B4-BE49-F238E27FC236}">
                <a16:creationId xmlns:a16="http://schemas.microsoft.com/office/drawing/2014/main" id="{300BCA0F-E61C-4A99-944D-F5C6696D6132}"/>
              </a:ext>
            </a:extLst>
          </p:cNvPr>
          <p:cNvSpPr txBox="1">
            <a:spLocks/>
          </p:cNvSpPr>
          <p:nvPr/>
        </p:nvSpPr>
        <p:spPr bwMode="auto">
          <a:xfrm>
            <a:off x="346200" y="6317626"/>
            <a:ext cx="9583736" cy="42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797" tIns="46797" rIns="46797" bIns="46797" numCol="1" anchor="t" anchorCtr="0" compatLnSpc="1">
            <a:prstTxWarp prst="textNoShape">
              <a:avLst/>
            </a:prstTxWarp>
          </a:bodyPr>
          <a:lstStyle>
            <a:lvl1pPr marL="204694" indent="-204694" algn="l" defTabSz="742917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Verdana" pitchFamily="34" charset="0"/>
              <a:buChar char="•"/>
              <a:defRPr sz="1820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4673" indent="-89102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sz="1669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97100" indent="-216734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Marlett" pitchFamily="2" charset="2"/>
              <a:buChar char="8"/>
              <a:defRPr sz="1517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098120" indent="-155327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1635140" indent="-256469" algn="l" defTabSz="742917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1982965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6pPr>
            <a:lvl7pPr marL="2329712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7pPr>
            <a:lvl8pPr marL="2676461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8pPr>
            <a:lvl9pPr marL="3023209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9pPr>
          </a:lstStyle>
          <a:p>
            <a:pPr marL="0" indent="0">
              <a:spcBef>
                <a:spcPts val="200"/>
              </a:spcBef>
              <a:buNone/>
            </a:pPr>
            <a:r>
              <a:rPr kumimoji="0" lang="zh-TW" altLang="en-US" kern="0" dirty="0">
                <a:solidFill>
                  <a:srgbClr val="FF0000"/>
                </a:solidFill>
              </a:rPr>
              <a:t>提醒：逾一萬元請依本校採購作業辦法陳請總務處底價核定、並經總務處保管組驗收</a:t>
            </a:r>
            <a:endParaRPr kumimoji="0" lang="en-US" altLang="zh-TW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171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請購作業流程</a:t>
            </a:r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9BD0C40A-1056-4409-B5F7-531A27485B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8874916"/>
              </p:ext>
            </p:extLst>
          </p:nvPr>
        </p:nvGraphicFramePr>
        <p:xfrm>
          <a:off x="1265400" y="1596802"/>
          <a:ext cx="7680000" cy="4189762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880000">
                  <a:extLst>
                    <a:ext uri="{9D8B030D-6E8A-4147-A177-3AD203B41FA5}">
                      <a16:colId xmlns:a16="http://schemas.microsoft.com/office/drawing/2014/main" val="385560365"/>
                    </a:ext>
                  </a:extLst>
                </a:gridCol>
                <a:gridCol w="2400000">
                  <a:extLst>
                    <a:ext uri="{9D8B030D-6E8A-4147-A177-3AD203B41FA5}">
                      <a16:colId xmlns:a16="http://schemas.microsoft.com/office/drawing/2014/main" val="876000159"/>
                    </a:ext>
                  </a:extLst>
                </a:gridCol>
                <a:gridCol w="2400000">
                  <a:extLst>
                    <a:ext uri="{9D8B030D-6E8A-4147-A177-3AD203B41FA5}">
                      <a16:colId xmlns:a16="http://schemas.microsoft.com/office/drawing/2014/main" val="2955540601"/>
                    </a:ext>
                  </a:extLst>
                </a:gridCol>
              </a:tblGrid>
              <a:tr h="56852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經費來源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4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請購金額</a:t>
                      </a:r>
                    </a:p>
                    <a:p>
                      <a:pPr algn="ctr"/>
                      <a:r>
                        <a:rPr lang="en-US" altLang="zh-TW" sz="14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4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新台幣</a:t>
                      </a:r>
                      <a:r>
                        <a:rPr lang="en-US" altLang="zh-TW" sz="14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請購方式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672208"/>
                  </a:ext>
                </a:extLst>
              </a:tr>
              <a:tr h="40327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校內經費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無論金額大小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以電子簽文上需求簽文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5953476"/>
                  </a:ext>
                </a:extLst>
              </a:tr>
              <a:tr h="40327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校型計畫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高等教育深耕計畫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無論金額大小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934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以電子簽文上需求簽文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9837689"/>
                  </a:ext>
                </a:extLst>
              </a:tr>
              <a:tr h="40327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校型計畫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獎補助整體發展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無論金額大小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934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以電子簽文上需求簽文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371028"/>
                  </a:ext>
                </a:extLst>
              </a:tr>
              <a:tr h="403278">
                <a:tc>
                  <a:txBody>
                    <a:bodyPr/>
                    <a:lstStyle/>
                    <a:p>
                      <a:pPr marL="0" marR="0" lvl="0" indent="0" algn="ctr" defTabSz="6934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校型計畫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學生事務輔導工作經費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無論金額大小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934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以電子簽文上需求簽文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0865124"/>
                  </a:ext>
                </a:extLst>
              </a:tr>
              <a:tr h="403278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其他教育部補助計畫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$3,000(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不含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 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以上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934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以電子簽文上需求簽文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2090972"/>
                  </a:ext>
                </a:extLst>
              </a:tr>
              <a:tr h="568526">
                <a:tc vMerge="1"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$3,000(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 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以下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於資訊整合平台</a:t>
                      </a:r>
                      <a:endParaRPr lang="en-US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逕拉臨時性採購結報清單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729250"/>
                  </a:ext>
                </a:extLst>
              </a:tr>
              <a:tr h="403278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國科會計畫、產學合作案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$3,000(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不含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 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以上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於資訊整合平台</a:t>
                      </a:r>
                      <a:endParaRPr lang="en-US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登錄請購單送核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9443885"/>
                  </a:ext>
                </a:extLst>
              </a:tr>
              <a:tr h="403278">
                <a:tc vMerge="1"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$3,000(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 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以下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於資訊整合平台</a:t>
                      </a:r>
                      <a:endParaRPr lang="en-US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逕拉臨時性採購結報清單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189285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6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36848" y="22214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3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37" name="內容版面配置區 2">
            <a:extLst>
              <a:ext uri="{FF2B5EF4-FFF2-40B4-BE49-F238E27FC236}">
                <a16:creationId xmlns:a16="http://schemas.microsoft.com/office/drawing/2014/main" id="{AC6A7112-2938-42A0-B781-28174B74CA41}"/>
              </a:ext>
            </a:extLst>
          </p:cNvPr>
          <p:cNvSpPr txBox="1">
            <a:spLocks/>
          </p:cNvSpPr>
          <p:nvPr/>
        </p:nvSpPr>
        <p:spPr bwMode="auto">
          <a:xfrm>
            <a:off x="1051235" y="5917282"/>
            <a:ext cx="8684393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797" tIns="46797" rIns="46797" bIns="46797" numCol="1" anchor="t" anchorCtr="0" compatLnSpc="1">
            <a:prstTxWarp prst="textNoShape">
              <a:avLst/>
            </a:prstTxWarp>
          </a:bodyPr>
          <a:lstStyle>
            <a:lvl1pPr marL="204694" indent="-204694" algn="l" defTabSz="742917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Verdana" pitchFamily="34" charset="0"/>
              <a:buChar char="•"/>
              <a:defRPr sz="1820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4673" indent="-89102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sz="1669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97100" indent="-216734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Marlett" pitchFamily="2" charset="2"/>
              <a:buChar char="8"/>
              <a:defRPr sz="1517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098120" indent="-155327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1635140" indent="-256469" algn="l" defTabSz="742917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1982965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6pPr>
            <a:lvl7pPr marL="2329712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7pPr>
            <a:lvl8pPr marL="2676461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8pPr>
            <a:lvl9pPr marL="3023209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9pPr>
          </a:lstStyle>
          <a:p>
            <a:pPr marL="0" indent="0">
              <a:buNone/>
            </a:pPr>
            <a:r>
              <a:rPr kumimoji="0" lang="zh-TW" altLang="en-US" kern="0" dirty="0"/>
              <a:t>動支經費應</a:t>
            </a:r>
            <a:r>
              <a:rPr kumimoji="0" lang="zh-TW" altLang="en-US" kern="0" dirty="0">
                <a:solidFill>
                  <a:srgbClr val="FF0000"/>
                </a:solidFill>
              </a:rPr>
              <a:t>述明所屬經費來源</a:t>
            </a:r>
            <a:r>
              <a:rPr kumimoji="0" lang="zh-TW" altLang="en-US" kern="0" dirty="0"/>
              <a:t>、</a:t>
            </a:r>
            <a:r>
              <a:rPr kumimoji="0" lang="zh-TW" altLang="en-US" kern="0" dirty="0">
                <a:solidFill>
                  <a:srgbClr val="FF0000"/>
                </a:solidFill>
              </a:rPr>
              <a:t>補助款</a:t>
            </a:r>
            <a:r>
              <a:rPr kumimoji="0" lang="en-US" altLang="zh-TW" kern="0" dirty="0">
                <a:solidFill>
                  <a:srgbClr val="FF0000"/>
                </a:solidFill>
              </a:rPr>
              <a:t>/</a:t>
            </a:r>
            <a:r>
              <a:rPr kumimoji="0" lang="zh-TW" altLang="en-US" kern="0" dirty="0">
                <a:solidFill>
                  <a:srgbClr val="FF0000"/>
                </a:solidFill>
              </a:rPr>
              <a:t>配合款</a:t>
            </a:r>
            <a:r>
              <a:rPr kumimoji="0" lang="zh-TW" altLang="en-US" kern="0" dirty="0"/>
              <a:t>及</a:t>
            </a:r>
            <a:r>
              <a:rPr kumimoji="0" lang="zh-TW" altLang="en-US" kern="0" dirty="0">
                <a:solidFill>
                  <a:srgbClr val="FF0000"/>
                </a:solidFill>
              </a:rPr>
              <a:t>資本門</a:t>
            </a:r>
            <a:r>
              <a:rPr kumimoji="0" lang="en-US" altLang="zh-TW" kern="0" dirty="0">
                <a:solidFill>
                  <a:srgbClr val="FF0000"/>
                </a:solidFill>
              </a:rPr>
              <a:t>/</a:t>
            </a:r>
            <a:r>
              <a:rPr kumimoji="0" lang="zh-TW" altLang="en-US" kern="0" dirty="0">
                <a:solidFill>
                  <a:srgbClr val="FF0000"/>
                </a:solidFill>
              </a:rPr>
              <a:t>經常門</a:t>
            </a:r>
            <a:r>
              <a:rPr kumimoji="0" lang="zh-TW" altLang="en-US" kern="0" dirty="0"/>
              <a:t> </a:t>
            </a:r>
            <a:endParaRPr kumimoji="0" lang="en-US" altLang="zh-TW" kern="0" dirty="0"/>
          </a:p>
          <a:p>
            <a:pPr marL="0" indent="0">
              <a:buNone/>
            </a:pPr>
            <a:r>
              <a:rPr kumimoji="0" lang="zh-TW" altLang="en-US" kern="0" dirty="0"/>
              <a:t> </a:t>
            </a:r>
            <a:r>
              <a:rPr kumimoji="0" lang="en-US" altLang="zh-TW" kern="0" dirty="0"/>
              <a:t>(</a:t>
            </a:r>
            <a:r>
              <a:rPr kumimoji="0" lang="zh-TW" altLang="en-US" kern="0" dirty="0"/>
              <a:t>如：</a:t>
            </a:r>
            <a:r>
              <a:rPr kumimoji="0" lang="en-US" altLang="zh-TW" kern="0" dirty="0"/>
              <a:t>115</a:t>
            </a:r>
            <a:r>
              <a:rPr kumimoji="0" lang="zh-TW" altLang="en-US" kern="0" dirty="0"/>
              <a:t>年度整體發展經費補助款</a:t>
            </a:r>
            <a:r>
              <a:rPr kumimoji="0" lang="en-US" altLang="zh-TW" kern="0" dirty="0"/>
              <a:t>-</a:t>
            </a:r>
            <a:r>
              <a:rPr kumimoji="0" lang="zh-TW" altLang="en-US" kern="0" dirty="0"/>
              <a:t>資本門</a:t>
            </a:r>
            <a:r>
              <a:rPr kumimoji="0" lang="en-US" altLang="zh-TW" kern="0" dirty="0"/>
              <a:t>-</a:t>
            </a:r>
            <a:r>
              <a:rPr kumimoji="0" lang="zh-TW" altLang="en-US" kern="0" dirty="0"/>
              <a:t>各所系科中心之教學及研究設備</a:t>
            </a:r>
            <a:r>
              <a:rPr kumimoji="0" lang="en-US" altLang="zh-TW" kern="0" dirty="0"/>
              <a:t>)</a:t>
            </a: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FC24B992-6A4A-4F95-9B81-781A0F5EE145}"/>
              </a:ext>
            </a:extLst>
          </p:cNvPr>
          <p:cNvSpPr txBox="1">
            <a:spLocks/>
          </p:cNvSpPr>
          <p:nvPr/>
        </p:nvSpPr>
        <p:spPr bwMode="auto">
          <a:xfrm>
            <a:off x="1052382" y="1163700"/>
            <a:ext cx="8684393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797" tIns="46797" rIns="46797" bIns="46797" numCol="1" anchor="t" anchorCtr="0" compatLnSpc="1">
            <a:prstTxWarp prst="textNoShape">
              <a:avLst/>
            </a:prstTxWarp>
          </a:bodyPr>
          <a:lstStyle>
            <a:lvl1pPr marL="204694" indent="-204694" algn="l" defTabSz="742917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Verdana" pitchFamily="34" charset="0"/>
              <a:buChar char="•"/>
              <a:defRPr sz="1820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4673" indent="-89102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sz="1669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97100" indent="-216734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Marlett" pitchFamily="2" charset="2"/>
              <a:buChar char="8"/>
              <a:defRPr sz="1517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098120" indent="-155327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1635140" indent="-256469" algn="l" defTabSz="742917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1982965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6pPr>
            <a:lvl7pPr marL="2329712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7pPr>
            <a:lvl8pPr marL="2676461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8pPr>
            <a:lvl9pPr marL="3023209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9pPr>
          </a:lstStyle>
          <a:p>
            <a:pPr marL="0" indent="0">
              <a:buNone/>
            </a:pPr>
            <a:r>
              <a:rPr kumimoji="0" lang="zh-TW" altLang="en-US" kern="0" dirty="0"/>
              <a:t>各項經費來源動支經費方式：</a:t>
            </a:r>
            <a:endParaRPr kumimoji="0" lang="en-US" altLang="zh-TW" kern="0" dirty="0"/>
          </a:p>
        </p:txBody>
      </p:sp>
    </p:spTree>
    <p:extLst>
      <p:ext uri="{BB962C8B-B14F-4D97-AF65-F5344CB8AC3E}">
        <p14:creationId xmlns:p14="http://schemas.microsoft.com/office/powerpoint/2010/main" val="3382043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請購作業流程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4920" y="1081089"/>
            <a:ext cx="8955478" cy="5538787"/>
          </a:xfrm>
        </p:spPr>
        <p:txBody>
          <a:bodyPr/>
          <a:lstStyle/>
          <a:p>
            <a:r>
              <a:rPr lang="zh-TW" altLang="en-US" dirty="0"/>
              <a:t>需求簽文需於</a:t>
            </a:r>
            <a:r>
              <a:rPr lang="zh-TW" altLang="en-US" dirty="0">
                <a:solidFill>
                  <a:srgbClr val="FF0000"/>
                </a:solidFill>
              </a:rPr>
              <a:t>經費使用前經核准</a:t>
            </a:r>
            <a:r>
              <a:rPr lang="zh-TW" altLang="en-US" dirty="0"/>
              <a:t>始得辦理，簽核流程：</a:t>
            </a:r>
            <a:endParaRPr lang="en-US" altLang="zh-TW" dirty="0"/>
          </a:p>
          <a:p>
            <a:r>
              <a:rPr lang="zh-TW" altLang="en-US" dirty="0"/>
              <a:t>動支經費簽文務必加會簽管考單位並個人通知管考人員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  <a:p>
            <a:endParaRPr lang="en-US" altLang="zh-TW" dirty="0"/>
          </a:p>
          <a:p>
            <a:pPr>
              <a:spcBef>
                <a:spcPts val="300"/>
              </a:spcBef>
            </a:pPr>
            <a:r>
              <a:rPr lang="zh-TW" altLang="en-US" dirty="0"/>
              <a:t>簽文內容需述明</a:t>
            </a:r>
            <a:r>
              <a:rPr lang="en-US" altLang="zh-TW" dirty="0"/>
              <a:t>(</a:t>
            </a:r>
            <a:r>
              <a:rPr lang="zh-TW" altLang="en-US" dirty="0"/>
              <a:t>活動</a:t>
            </a:r>
            <a:r>
              <a:rPr lang="en-US" altLang="zh-TW" dirty="0"/>
              <a:t>)</a:t>
            </a:r>
            <a:r>
              <a:rPr lang="zh-TW" altLang="en-US" dirty="0"/>
              <a:t>目的、</a:t>
            </a:r>
            <a:endParaRPr lang="en-US" altLang="zh-TW" dirty="0"/>
          </a:p>
          <a:p>
            <a:pPr marL="0" indent="0">
              <a:spcBef>
                <a:spcPts val="300"/>
              </a:spcBef>
              <a:buNone/>
            </a:pPr>
            <a:r>
              <a:rPr lang="en-US" altLang="zh-TW" dirty="0"/>
              <a:t>(</a:t>
            </a:r>
            <a:r>
              <a:rPr lang="zh-TW" altLang="en-US" dirty="0"/>
              <a:t>活動</a:t>
            </a:r>
            <a:r>
              <a:rPr lang="en-US" altLang="zh-TW" dirty="0"/>
              <a:t>)</a:t>
            </a:r>
            <a:r>
              <a:rPr lang="zh-TW" altLang="en-US" dirty="0"/>
              <a:t>名稱、</a:t>
            </a:r>
            <a:r>
              <a:rPr lang="en-US" altLang="zh-TW" dirty="0"/>
              <a:t>(</a:t>
            </a:r>
            <a:r>
              <a:rPr lang="zh-TW" altLang="en-US" dirty="0"/>
              <a:t>活動</a:t>
            </a:r>
            <a:r>
              <a:rPr lang="en-US" altLang="zh-TW" dirty="0"/>
              <a:t>)</a:t>
            </a:r>
            <a:r>
              <a:rPr lang="zh-TW" altLang="en-US" dirty="0"/>
              <a:t>時間、</a:t>
            </a:r>
            <a:r>
              <a:rPr lang="en-US" altLang="zh-TW" dirty="0"/>
              <a:t>(</a:t>
            </a:r>
            <a:r>
              <a:rPr lang="zh-TW" altLang="en-US" dirty="0"/>
              <a:t>活動</a:t>
            </a:r>
            <a:r>
              <a:rPr lang="en-US" altLang="zh-TW" dirty="0"/>
              <a:t>)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zh-TW" altLang="en-US" dirty="0"/>
              <a:t>地點、</a:t>
            </a:r>
            <a:r>
              <a:rPr lang="en-US" altLang="zh-TW" dirty="0"/>
              <a:t>(</a:t>
            </a:r>
            <a:r>
              <a:rPr lang="zh-TW" altLang="en-US" dirty="0"/>
              <a:t>活動</a:t>
            </a:r>
            <a:r>
              <a:rPr lang="en-US" altLang="zh-TW" dirty="0"/>
              <a:t>)</a:t>
            </a:r>
            <a:r>
              <a:rPr lang="zh-TW" altLang="en-US" dirty="0"/>
              <a:t>講師、</a:t>
            </a:r>
            <a:r>
              <a:rPr lang="en-US" altLang="zh-TW" dirty="0"/>
              <a:t>(</a:t>
            </a:r>
            <a:r>
              <a:rPr lang="zh-TW" altLang="en-US" dirty="0"/>
              <a:t>活動</a:t>
            </a:r>
            <a:r>
              <a:rPr lang="en-US" altLang="zh-TW" dirty="0"/>
              <a:t>)</a:t>
            </a:r>
            <a:r>
              <a:rPr lang="zh-TW" altLang="en-US" dirty="0"/>
              <a:t>對象、</a:t>
            </a:r>
            <a:endParaRPr lang="en-US" altLang="zh-TW" dirty="0"/>
          </a:p>
          <a:p>
            <a:pPr marL="0" indent="0">
              <a:spcBef>
                <a:spcPts val="300"/>
              </a:spcBef>
              <a:buNone/>
            </a:pPr>
            <a:r>
              <a:rPr lang="zh-TW" altLang="en-US" dirty="0"/>
              <a:t>經費來源及金額</a:t>
            </a:r>
            <a:r>
              <a:rPr lang="en-US" altLang="zh-TW" dirty="0"/>
              <a:t>(</a:t>
            </a:r>
            <a:r>
              <a:rPr lang="zh-TW" altLang="en-US" dirty="0"/>
              <a:t>計畫名稱全稱、</a:t>
            </a:r>
            <a:endParaRPr lang="en-US" altLang="zh-TW" dirty="0"/>
          </a:p>
          <a:p>
            <a:pPr marL="0" indent="0">
              <a:spcBef>
                <a:spcPts val="300"/>
              </a:spcBef>
              <a:buNone/>
            </a:pPr>
            <a:r>
              <a:rPr lang="zh-TW" altLang="en-US" dirty="0"/>
              <a:t>補助款</a:t>
            </a:r>
            <a:r>
              <a:rPr lang="en-US" altLang="zh-TW" dirty="0"/>
              <a:t>/</a:t>
            </a:r>
            <a:r>
              <a:rPr lang="zh-TW" altLang="en-US" dirty="0"/>
              <a:t>配合款</a:t>
            </a:r>
            <a:r>
              <a:rPr lang="en-US" altLang="zh-TW" dirty="0"/>
              <a:t>)</a:t>
            </a:r>
            <a:r>
              <a:rPr lang="zh-TW" altLang="en-US" dirty="0"/>
              <a:t>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附件請檢附</a:t>
            </a:r>
            <a:r>
              <a:rPr lang="zh-TW" altLang="en-US" dirty="0">
                <a:highlight>
                  <a:srgbClr val="FFFF00"/>
                </a:highlight>
              </a:rPr>
              <a:t>講師經歷</a:t>
            </a:r>
            <a:r>
              <a:rPr lang="zh-TW" altLang="en-US" dirty="0"/>
              <a:t>、</a:t>
            </a:r>
            <a:r>
              <a:rPr lang="zh-TW" altLang="en-US" dirty="0">
                <a:highlight>
                  <a:srgbClr val="FFFF00"/>
                </a:highlight>
              </a:rPr>
              <a:t>活動流程</a:t>
            </a:r>
            <a:r>
              <a:rPr lang="zh-TW" altLang="en-US" dirty="0"/>
              <a:t>、</a:t>
            </a:r>
            <a:r>
              <a:rPr lang="zh-TW" altLang="en-US" dirty="0">
                <a:highlight>
                  <a:srgbClr val="FFFF00"/>
                </a:highlight>
              </a:rPr>
              <a:t>經費概算表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經費核定表</a:t>
            </a:r>
            <a:r>
              <a:rPr lang="zh-TW" altLang="en-US" dirty="0"/>
              <a:t>、</a:t>
            </a:r>
            <a:r>
              <a:rPr lang="zh-TW" altLang="en-US" dirty="0">
                <a:highlight>
                  <a:srgbClr val="FFFF00"/>
                </a:highlight>
              </a:rPr>
              <a:t>報價單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建置示意圖</a:t>
            </a:r>
            <a:r>
              <a:rPr lang="zh-TW" altLang="en-US" dirty="0"/>
              <a:t>等相關文件。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7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36848" y="22214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3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C44FD6D-0B08-4730-B805-07626A6DBA84}"/>
              </a:ext>
            </a:extLst>
          </p:cNvPr>
          <p:cNvSpPr/>
          <p:nvPr/>
        </p:nvSpPr>
        <p:spPr>
          <a:xfrm>
            <a:off x="4285109" y="3379227"/>
            <a:ext cx="5399405" cy="25922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 indent="-457200">
              <a:spcAft>
                <a:spcPts val="0"/>
              </a:spcAft>
            </a:pPr>
            <a:r>
              <a:rPr lang="zh-TW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主旨：有關辦理（活動名稱）</a:t>
            </a:r>
            <a:r>
              <a:rPr lang="zh-TW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Apple Color Emoji"/>
              </a:rPr>
              <a:t>，請核示。</a:t>
            </a:r>
            <a:endParaRPr lang="zh-TW" sz="1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457200" indent="-457200">
              <a:spcAft>
                <a:spcPts val="0"/>
              </a:spcAft>
            </a:pPr>
            <a:r>
              <a:rPr lang="zh-TW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說明：</a:t>
            </a:r>
            <a:endParaRPr lang="zh-TW" sz="1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342900" lvl="0" indent="-342900">
              <a:spcAft>
                <a:spcPts val="0"/>
              </a:spcAft>
              <a:buFont typeface="+mj-ea"/>
              <a:buAutoNum type="ea1ChtPlain"/>
            </a:pPr>
            <a:r>
              <a:rPr lang="zh-TW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活動目的：</a:t>
            </a:r>
            <a:endParaRPr lang="zh-TW" sz="1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342900" lvl="0" indent="-342900">
              <a:spcAft>
                <a:spcPts val="0"/>
              </a:spcAft>
              <a:buFont typeface="+mj-ea"/>
              <a:buAutoNum type="ea1ChtPlain"/>
            </a:pPr>
            <a:r>
              <a:rPr lang="zh-TW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活動名稱：</a:t>
            </a:r>
            <a:endParaRPr lang="zh-TW" sz="1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342900" lvl="0" indent="-342900">
              <a:spcAft>
                <a:spcPts val="0"/>
              </a:spcAft>
              <a:buFont typeface="+mj-ea"/>
              <a:buAutoNum type="ea1ChtPlain"/>
            </a:pPr>
            <a:r>
              <a:rPr lang="zh-TW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活動時間：ＸＸ年ＸＸ月ＸＸ日 </a:t>
            </a:r>
            <a:r>
              <a:rPr lang="en-US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09:00-16:00</a:t>
            </a:r>
            <a:endParaRPr lang="zh-TW" sz="1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342900" lvl="0" indent="-342900">
              <a:spcAft>
                <a:spcPts val="0"/>
              </a:spcAft>
              <a:buFont typeface="+mj-ea"/>
              <a:buAutoNum type="ea1ChtPlain"/>
            </a:pPr>
            <a:r>
              <a:rPr lang="zh-TW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活動地點：</a:t>
            </a:r>
            <a:endParaRPr lang="zh-TW" sz="1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342900" lvl="0" indent="-342900">
              <a:spcAft>
                <a:spcPts val="0"/>
              </a:spcAft>
              <a:buFont typeface="+mj-ea"/>
              <a:buAutoNum type="ea1ChtPlain"/>
            </a:pPr>
            <a:r>
              <a:rPr lang="zh-TW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活動講師：</a:t>
            </a:r>
            <a:endParaRPr lang="zh-TW" sz="1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342900" lvl="0" indent="-342900">
              <a:spcAft>
                <a:spcPts val="0"/>
              </a:spcAft>
              <a:buFont typeface="+mj-ea"/>
              <a:buAutoNum type="ea1ChtPlain"/>
            </a:pPr>
            <a:r>
              <a:rPr lang="zh-TW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活動對象：</a:t>
            </a:r>
            <a:endParaRPr lang="zh-TW" sz="1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342900" lvl="0" indent="-342900">
              <a:spcAft>
                <a:spcPts val="0"/>
              </a:spcAft>
              <a:buFont typeface="+mj-ea"/>
              <a:buAutoNum type="ea1ChtPlain"/>
            </a:pPr>
            <a:r>
              <a:rPr lang="zh-TW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經費來源：由（計畫名稱）（補助款</a:t>
            </a:r>
            <a:r>
              <a:rPr lang="en-US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/</a:t>
            </a:r>
            <a:r>
              <a:rPr lang="zh-TW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配合款）支應ＯＯＯ元整。</a:t>
            </a:r>
            <a:endParaRPr lang="zh-TW" sz="1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628015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（請依活動需求自行增減說明內容）</a:t>
            </a:r>
            <a:endParaRPr lang="zh-TW" sz="1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628015">
              <a:spcAft>
                <a:spcPts val="0"/>
              </a:spcAft>
            </a:pPr>
            <a:r>
              <a:rPr lang="en-US" sz="14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新細明體" panose="02020500000000000000" pitchFamily="18" charset="-120"/>
              </a:rPr>
              <a:t> </a:t>
            </a:r>
            <a:endParaRPr lang="zh-TW" sz="1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457200" indent="-457200">
              <a:spcAft>
                <a:spcPts val="0"/>
              </a:spcAft>
            </a:pPr>
            <a:r>
              <a:rPr lang="zh-TW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擬辦：奉核可後，依校內規定辦理活動及核銷。</a:t>
            </a:r>
            <a:endParaRPr lang="zh-TW" sz="1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AF42224F-AAFE-4CBD-BDE1-0149080E2D26}"/>
              </a:ext>
            </a:extLst>
          </p:cNvPr>
          <p:cNvGrpSpPr/>
          <p:nvPr/>
        </p:nvGrpSpPr>
        <p:grpSpPr>
          <a:xfrm>
            <a:off x="915692" y="1873257"/>
            <a:ext cx="8955479" cy="1203574"/>
            <a:chOff x="915692" y="1456268"/>
            <a:chExt cx="8955479" cy="1203574"/>
          </a:xfrm>
        </p:grpSpPr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61E7E667-83DF-454C-8F31-CD79D4F571D0}"/>
                </a:ext>
              </a:extLst>
            </p:cNvPr>
            <p:cNvGrpSpPr/>
            <p:nvPr/>
          </p:nvGrpSpPr>
          <p:grpSpPr>
            <a:xfrm>
              <a:off x="915692" y="1456268"/>
              <a:ext cx="8955479" cy="1148496"/>
              <a:chOff x="141412" y="1410303"/>
              <a:chExt cx="9736256" cy="1148496"/>
            </a:xfrm>
          </p:grpSpPr>
          <p:grpSp>
            <p:nvGrpSpPr>
              <p:cNvPr id="31" name="群組 30">
                <a:extLst>
                  <a:ext uri="{FF2B5EF4-FFF2-40B4-BE49-F238E27FC236}">
                    <a16:creationId xmlns:a16="http://schemas.microsoft.com/office/drawing/2014/main" id="{AF0C2865-0E5F-4DD1-B8EF-3D7E4A84F784}"/>
                  </a:ext>
                </a:extLst>
              </p:cNvPr>
              <p:cNvGrpSpPr/>
              <p:nvPr/>
            </p:nvGrpSpPr>
            <p:grpSpPr>
              <a:xfrm>
                <a:off x="141412" y="1410303"/>
                <a:ext cx="9736256" cy="1148496"/>
                <a:chOff x="141412" y="1410303"/>
                <a:chExt cx="9736256" cy="1148496"/>
              </a:xfrm>
            </p:grpSpPr>
            <p:grpSp>
              <p:nvGrpSpPr>
                <p:cNvPr id="5" name="群組 4">
                  <a:extLst>
                    <a:ext uri="{FF2B5EF4-FFF2-40B4-BE49-F238E27FC236}">
                      <a16:creationId xmlns:a16="http://schemas.microsoft.com/office/drawing/2014/main" id="{E90D0632-EF3C-4D8B-9DBA-87C3BFF07F52}"/>
                    </a:ext>
                  </a:extLst>
                </p:cNvPr>
                <p:cNvGrpSpPr/>
                <p:nvPr/>
              </p:nvGrpSpPr>
              <p:grpSpPr>
                <a:xfrm>
                  <a:off x="141412" y="1410303"/>
                  <a:ext cx="9736256" cy="1148496"/>
                  <a:chOff x="-266943" y="1258306"/>
                  <a:chExt cx="9736256" cy="1148496"/>
                </a:xfrm>
              </p:grpSpPr>
              <p:sp>
                <p:nvSpPr>
                  <p:cNvPr id="25" name="矩形: 圓角 24">
                    <a:extLst>
                      <a:ext uri="{FF2B5EF4-FFF2-40B4-BE49-F238E27FC236}">
                        <a16:creationId xmlns:a16="http://schemas.microsoft.com/office/drawing/2014/main" id="{CF6F9DC3-69D6-4597-8D24-5737A26E149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413524" y="1866802"/>
                    <a:ext cx="1080000" cy="540000"/>
                  </a:xfrm>
                  <a:prstGeom prst="roundRect">
                    <a:avLst/>
                  </a:prstGeom>
                  <a:solidFill>
                    <a:srgbClr val="99C6C2"/>
                  </a:solidFill>
                  <a:ln w="12700" cap="rnd" cmpd="sng" algn="ctr">
                    <a:solidFill>
                      <a:srgbClr val="99C6C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總務處</a:t>
                    </a:r>
                  </a:p>
                </p:txBody>
              </p:sp>
              <p:grpSp>
                <p:nvGrpSpPr>
                  <p:cNvPr id="10" name="群組 9">
                    <a:extLst>
                      <a:ext uri="{FF2B5EF4-FFF2-40B4-BE49-F238E27FC236}">
                        <a16:creationId xmlns:a16="http://schemas.microsoft.com/office/drawing/2014/main" id="{9FF06735-0AF1-4850-9D17-50A1D88A2322}"/>
                      </a:ext>
                    </a:extLst>
                  </p:cNvPr>
                  <p:cNvGrpSpPr/>
                  <p:nvPr/>
                </p:nvGrpSpPr>
                <p:grpSpPr>
                  <a:xfrm>
                    <a:off x="967949" y="1258306"/>
                    <a:ext cx="8501364" cy="914827"/>
                    <a:chOff x="1000944" y="1258306"/>
                    <a:chExt cx="8501364" cy="914827"/>
                  </a:xfrm>
                </p:grpSpPr>
                <p:sp>
                  <p:nvSpPr>
                    <p:cNvPr id="12" name="矩形: 圓角 11">
                      <a:extLst>
                        <a:ext uri="{FF2B5EF4-FFF2-40B4-BE49-F238E27FC236}">
                          <a16:creationId xmlns:a16="http://schemas.microsoft.com/office/drawing/2014/main" id="{01508B46-9DF4-4E58-B9E8-EE58B25D071D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1000944" y="1596802"/>
                      <a:ext cx="1080000" cy="540000"/>
                    </a:xfrm>
                    <a:prstGeom prst="roundRect">
                      <a:avLst/>
                    </a:prstGeom>
                    <a:solidFill>
                      <a:srgbClr val="99C6C2"/>
                    </a:solidFill>
                    <a:ln w="12700" cap="rnd" cmpd="sng" algn="ctr">
                      <a:solidFill>
                        <a:srgbClr val="99C6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endParaRPr kumimoji="0" lang="en-US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主管</a:t>
                      </a:r>
                    </a:p>
                  </p:txBody>
                </p:sp>
                <p:sp>
                  <p:nvSpPr>
                    <p:cNvPr id="13" name="矩形: 圓角 12">
                      <a:extLst>
                        <a:ext uri="{FF2B5EF4-FFF2-40B4-BE49-F238E27FC236}">
                          <a16:creationId xmlns:a16="http://schemas.microsoft.com/office/drawing/2014/main" id="{E1420980-D317-4BA7-95FA-C50956BD2814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2237838" y="1592041"/>
                      <a:ext cx="1080000" cy="540000"/>
                    </a:xfrm>
                    <a:prstGeom prst="roundRect">
                      <a:avLst/>
                    </a:prstGeom>
                    <a:solidFill>
                      <a:srgbClr val="99C6C2"/>
                    </a:solidFill>
                    <a:ln w="12700" cap="rnd" cmpd="sng" algn="ctr">
                      <a:solidFill>
                        <a:srgbClr val="99C6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計畫管考單位</a:t>
                      </a:r>
                      <a:endPara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p:txBody>
                </p:sp>
                <p:sp>
                  <p:nvSpPr>
                    <p:cNvPr id="14" name="矩形: 圓角 13">
                      <a:extLst>
                        <a:ext uri="{FF2B5EF4-FFF2-40B4-BE49-F238E27FC236}">
                          <a16:creationId xmlns:a16="http://schemas.microsoft.com/office/drawing/2014/main" id="{2B08FB95-BBE4-47AD-897B-2D29C70B0318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4711626" y="1592041"/>
                      <a:ext cx="1080000" cy="540000"/>
                    </a:xfrm>
                    <a:prstGeom prst="roundRect">
                      <a:avLst/>
                    </a:prstGeom>
                    <a:solidFill>
                      <a:srgbClr val="99C6C2"/>
                    </a:solidFill>
                    <a:ln w="12700" cap="rnd" cmpd="sng" algn="ctr">
                      <a:solidFill>
                        <a:srgbClr val="99C6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會計室</a:t>
                      </a:r>
                    </a:p>
                  </p:txBody>
                </p:sp>
                <p:sp>
                  <p:nvSpPr>
                    <p:cNvPr id="15" name="矩形: 圓角 14">
                      <a:extLst>
                        <a:ext uri="{FF2B5EF4-FFF2-40B4-BE49-F238E27FC236}">
                          <a16:creationId xmlns:a16="http://schemas.microsoft.com/office/drawing/2014/main" id="{EC4CCE94-22B2-4E50-9778-FF9A7D044000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3438561" y="1258306"/>
                      <a:ext cx="1080000" cy="540000"/>
                    </a:xfrm>
                    <a:prstGeom prst="roundRect">
                      <a:avLst/>
                    </a:prstGeom>
                    <a:solidFill>
                      <a:srgbClr val="99C6C2"/>
                    </a:solidFill>
                    <a:ln w="12700" cap="rnd" cmpd="sng" algn="ctr">
                      <a:solidFill>
                        <a:srgbClr val="99C6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人事</a:t>
                      </a: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室</a:t>
                      </a:r>
                    </a:p>
                  </p:txBody>
                </p:sp>
                <p:sp>
                  <p:nvSpPr>
                    <p:cNvPr id="16" name="矩形: 圓角 15">
                      <a:extLst>
                        <a:ext uri="{FF2B5EF4-FFF2-40B4-BE49-F238E27FC236}">
                          <a16:creationId xmlns:a16="http://schemas.microsoft.com/office/drawing/2014/main" id="{C4CC112C-F812-4D0C-8FD5-F4312D3A7E7C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948520" y="1592041"/>
                      <a:ext cx="1080000" cy="540000"/>
                    </a:xfrm>
                    <a:prstGeom prst="roundRect">
                      <a:avLst/>
                    </a:prstGeom>
                    <a:solidFill>
                      <a:srgbClr val="99C6C2"/>
                    </a:solidFill>
                    <a:ln w="12700" cap="rnd" cmpd="sng" algn="ctr">
                      <a:solidFill>
                        <a:srgbClr val="99C6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主秘</a:t>
                      </a:r>
                      <a:endParaRPr kumimoji="0" lang="en-US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核准</a:t>
                      </a:r>
                    </a:p>
                  </p:txBody>
                </p:sp>
                <p:sp>
                  <p:nvSpPr>
                    <p:cNvPr id="17" name="矩形: 圓角 16">
                      <a:extLst>
                        <a:ext uri="{FF2B5EF4-FFF2-40B4-BE49-F238E27FC236}">
                          <a16:creationId xmlns:a16="http://schemas.microsoft.com/office/drawing/2014/main" id="{39B27099-BCFA-4F76-BE3C-92D0EE9EA323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7185414" y="1593684"/>
                      <a:ext cx="1080000" cy="540000"/>
                    </a:xfrm>
                    <a:prstGeom prst="roundRect">
                      <a:avLst/>
                    </a:prstGeom>
                    <a:solidFill>
                      <a:srgbClr val="99C6C2"/>
                    </a:solidFill>
                    <a:ln w="12700" cap="rnd" cmpd="sng" algn="ctr">
                      <a:solidFill>
                        <a:srgbClr val="99C6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副校長</a:t>
                      </a:r>
                      <a:endParaRPr kumimoji="0" lang="en-US" altLang="zh-TW" sz="1600" b="1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核准</a:t>
                      </a:r>
                    </a:p>
                  </p:txBody>
                </p:sp>
                <p:sp>
                  <p:nvSpPr>
                    <p:cNvPr id="18" name="矩形: 圓角 17">
                      <a:extLst>
                        <a:ext uri="{FF2B5EF4-FFF2-40B4-BE49-F238E27FC236}">
                          <a16:creationId xmlns:a16="http://schemas.microsoft.com/office/drawing/2014/main" id="{9777A7DF-B390-4E48-8109-84990064B259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8422308" y="1589486"/>
                      <a:ext cx="1080000" cy="540000"/>
                    </a:xfrm>
                    <a:prstGeom prst="roundRect">
                      <a:avLst/>
                    </a:prstGeom>
                    <a:solidFill>
                      <a:srgbClr val="99C6C2"/>
                    </a:solidFill>
                    <a:ln w="12700" cap="rnd" cmpd="sng" algn="ctr">
                      <a:solidFill>
                        <a:srgbClr val="99C6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校長</a:t>
                      </a:r>
                      <a:endParaRPr kumimoji="0" lang="en-US" altLang="zh-TW" sz="1600" b="1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核准</a:t>
                      </a:r>
                    </a:p>
                  </p:txBody>
                </p:sp>
                <p:sp>
                  <p:nvSpPr>
                    <p:cNvPr id="19" name="箭號: 向右 18">
                      <a:extLst>
                        <a:ext uri="{FF2B5EF4-FFF2-40B4-BE49-F238E27FC236}">
                          <a16:creationId xmlns:a16="http://schemas.microsoft.com/office/drawing/2014/main" id="{D2FD59AD-58A2-45DD-88DE-14DD62453846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2080944" y="1758790"/>
                      <a:ext cx="216024" cy="216024"/>
                    </a:xfrm>
                    <a:prstGeom prst="rightArrow">
                      <a:avLst/>
                    </a:prstGeom>
                    <a:solidFill>
                      <a:srgbClr val="046767"/>
                    </a:solidFill>
                    <a:ln w="12700" cap="rnd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p:txBody>
                </p:sp>
                <p:sp>
                  <p:nvSpPr>
                    <p:cNvPr id="22" name="箭號: 向右 21">
                      <a:extLst>
                        <a:ext uri="{FF2B5EF4-FFF2-40B4-BE49-F238E27FC236}">
                          <a16:creationId xmlns:a16="http://schemas.microsoft.com/office/drawing/2014/main" id="{D42CCF64-377D-42D9-AE05-4629F075E179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791626" y="1751474"/>
                      <a:ext cx="216024" cy="216024"/>
                    </a:xfrm>
                    <a:prstGeom prst="rightArrow">
                      <a:avLst/>
                    </a:prstGeom>
                    <a:solidFill>
                      <a:srgbClr val="046767"/>
                    </a:solidFill>
                    <a:ln w="12700" cap="rnd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p:txBody>
                </p:sp>
                <p:sp>
                  <p:nvSpPr>
                    <p:cNvPr id="23" name="箭號: 向右 22">
                      <a:extLst>
                        <a:ext uri="{FF2B5EF4-FFF2-40B4-BE49-F238E27FC236}">
                          <a16:creationId xmlns:a16="http://schemas.microsoft.com/office/drawing/2014/main" id="{ADC4EE72-C458-4597-B9AA-43F0FAF9AD3A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7028520" y="1751474"/>
                      <a:ext cx="216024" cy="216024"/>
                    </a:xfrm>
                    <a:prstGeom prst="rightArrow">
                      <a:avLst/>
                    </a:prstGeom>
                    <a:solidFill>
                      <a:srgbClr val="046767"/>
                    </a:solidFill>
                    <a:ln w="12700" cap="rnd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p:txBody>
                </p:sp>
                <p:sp>
                  <p:nvSpPr>
                    <p:cNvPr id="24" name="箭號: 向右 23">
                      <a:extLst>
                        <a:ext uri="{FF2B5EF4-FFF2-40B4-BE49-F238E27FC236}">
                          <a16:creationId xmlns:a16="http://schemas.microsoft.com/office/drawing/2014/main" id="{AADF6445-ED8F-4494-8483-2AC60F0A931C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8265414" y="1751474"/>
                      <a:ext cx="216024" cy="216024"/>
                    </a:xfrm>
                    <a:prstGeom prst="rightArrow">
                      <a:avLst/>
                    </a:prstGeom>
                    <a:solidFill>
                      <a:srgbClr val="046767"/>
                    </a:solidFill>
                    <a:ln w="12700" cap="rnd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p:txBody>
                </p:sp>
                <p:sp>
                  <p:nvSpPr>
                    <p:cNvPr id="21" name="箭號: 向右 20">
                      <a:extLst>
                        <a:ext uri="{FF2B5EF4-FFF2-40B4-BE49-F238E27FC236}">
                          <a16:creationId xmlns:a16="http://schemas.microsoft.com/office/drawing/2014/main" id="{ABADE98C-498D-4484-B6FC-340940DDA8DD}"/>
                        </a:ext>
                      </a:extLst>
                    </p:cNvPr>
                    <p:cNvSpPr/>
                    <p:nvPr/>
                  </p:nvSpPr>
                  <p:spPr bwMode="auto">
                    <a:xfrm rot="20086184">
                      <a:off x="4518995" y="1957109"/>
                      <a:ext cx="216024" cy="216024"/>
                    </a:xfrm>
                    <a:prstGeom prst="rightArrow">
                      <a:avLst/>
                    </a:prstGeom>
                    <a:solidFill>
                      <a:srgbClr val="046767"/>
                    </a:solidFill>
                    <a:ln w="12700" cap="rnd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p:txBody>
                </p:sp>
              </p:grpSp>
              <p:sp>
                <p:nvSpPr>
                  <p:cNvPr id="27" name="箭號: 向右 26">
                    <a:extLst>
                      <a:ext uri="{FF2B5EF4-FFF2-40B4-BE49-F238E27FC236}">
                        <a16:creationId xmlns:a16="http://schemas.microsoft.com/office/drawing/2014/main" id="{0EE07012-73CC-4937-AB1A-C4CCCAD3595B}"/>
                      </a:ext>
                    </a:extLst>
                  </p:cNvPr>
                  <p:cNvSpPr/>
                  <p:nvPr/>
                </p:nvSpPr>
                <p:spPr bwMode="auto">
                  <a:xfrm rot="1990157">
                    <a:off x="3267114" y="2009138"/>
                    <a:ext cx="216024" cy="216024"/>
                  </a:xfrm>
                  <a:prstGeom prst="rightArrow">
                    <a:avLst/>
                  </a:prstGeom>
                  <a:solidFill>
                    <a:srgbClr val="046767"/>
                  </a:solidFill>
                  <a:ln w="12700" cap="rnd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TW" altLang="en-US" sz="24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Verdana" pitchFamily="34" charset="0"/>
                    </a:endParaRPr>
                  </a:p>
                </p:txBody>
              </p:sp>
              <p:sp>
                <p:nvSpPr>
                  <p:cNvPr id="28" name="矩形: 圓角 27">
                    <a:extLst>
                      <a:ext uri="{FF2B5EF4-FFF2-40B4-BE49-F238E27FC236}">
                        <a16:creationId xmlns:a16="http://schemas.microsoft.com/office/drawing/2014/main" id="{358C9C60-9D59-409E-B359-5F1E8C226C3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-266943" y="1600004"/>
                    <a:ext cx="1080000" cy="540000"/>
                  </a:xfrm>
                  <a:prstGeom prst="roundRect">
                    <a:avLst/>
                  </a:prstGeom>
                  <a:solidFill>
                    <a:srgbClr val="99C6C2"/>
                  </a:solidFill>
                  <a:ln w="12700" cap="rnd" cmpd="sng" algn="ctr">
                    <a:solidFill>
                      <a:srgbClr val="99C6C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TW" altLang="en-US" sz="1600" b="1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承辦人</a:t>
                    </a:r>
                    <a:endParaRPr kumimoji="0" lang="zh-TW" altLang="en-US" sz="16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p:txBody>
              </p:sp>
              <p:sp>
                <p:nvSpPr>
                  <p:cNvPr id="29" name="箭號: 向右 28">
                    <a:extLst>
                      <a:ext uri="{FF2B5EF4-FFF2-40B4-BE49-F238E27FC236}">
                        <a16:creationId xmlns:a16="http://schemas.microsoft.com/office/drawing/2014/main" id="{F815925A-49AC-47E1-8776-420990E01CF8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813057" y="1761992"/>
                    <a:ext cx="216024" cy="216024"/>
                  </a:xfrm>
                  <a:prstGeom prst="rightArrow">
                    <a:avLst/>
                  </a:prstGeom>
                  <a:solidFill>
                    <a:srgbClr val="046767"/>
                  </a:solidFill>
                  <a:ln w="12700" cap="rnd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TW" altLang="en-US" sz="24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Verdana" pitchFamily="34" charset="0"/>
                    </a:endParaRPr>
                  </a:p>
                </p:txBody>
              </p:sp>
            </p:grpSp>
            <p:sp>
              <p:nvSpPr>
                <p:cNvPr id="30" name="箭號: 向右 29">
                  <a:extLst>
                    <a:ext uri="{FF2B5EF4-FFF2-40B4-BE49-F238E27FC236}">
                      <a16:creationId xmlns:a16="http://schemas.microsoft.com/office/drawing/2014/main" id="{BC88B1C5-4408-43FC-91BC-FD384DB9D775}"/>
                    </a:ext>
                  </a:extLst>
                </p:cNvPr>
                <p:cNvSpPr/>
                <p:nvPr/>
              </p:nvSpPr>
              <p:spPr bwMode="auto">
                <a:xfrm rot="1629459">
                  <a:off x="4887048" y="1717697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</p:grpSp>
          <p:sp>
            <p:nvSpPr>
              <p:cNvPr id="26" name="箭號: 向右 25">
                <a:extLst>
                  <a:ext uri="{FF2B5EF4-FFF2-40B4-BE49-F238E27FC236}">
                    <a16:creationId xmlns:a16="http://schemas.microsoft.com/office/drawing/2014/main" id="{8475B6CA-7E68-4D29-92FB-41224B86BEF7}"/>
                  </a:ext>
                </a:extLst>
              </p:cNvPr>
              <p:cNvSpPr/>
              <p:nvPr/>
            </p:nvSpPr>
            <p:spPr bwMode="auto">
              <a:xfrm rot="20087373">
                <a:off x="3663316" y="1630089"/>
                <a:ext cx="216024" cy="216024"/>
              </a:xfrm>
              <a:prstGeom prst="rightArrow">
                <a:avLst/>
              </a:prstGeom>
              <a:solidFill>
                <a:srgbClr val="046767"/>
              </a:solidFill>
              <a:ln w="12700" cap="rnd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</p:grp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A608E5D4-3F2C-4877-989E-8EC4F5CC4F67}"/>
                </a:ext>
              </a:extLst>
            </p:cNvPr>
            <p:cNvSpPr txBox="1"/>
            <p:nvPr/>
          </p:nvSpPr>
          <p:spPr>
            <a:xfrm>
              <a:off x="4259034" y="1782836"/>
              <a:ext cx="10903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差旅</a:t>
              </a:r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人事費用</a:t>
              </a:r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ACBBA3DC-C2F1-4CB7-A247-30D13282E035}"/>
                </a:ext>
              </a:extLst>
            </p:cNvPr>
            <p:cNvSpPr txBox="1"/>
            <p:nvPr/>
          </p:nvSpPr>
          <p:spPr>
            <a:xfrm>
              <a:off x="4290373" y="2398232"/>
              <a:ext cx="103105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涉及採購議價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0677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請購核銷作業流程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8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36848" y="22214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3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43" name="內容版面配置區 2">
            <a:extLst>
              <a:ext uri="{FF2B5EF4-FFF2-40B4-BE49-F238E27FC236}">
                <a16:creationId xmlns:a16="http://schemas.microsoft.com/office/drawing/2014/main" id="{D1ADCA7F-F39D-4B68-8438-8AC965F62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392" y="1101489"/>
            <a:ext cx="3115872" cy="855353"/>
          </a:xfrm>
        </p:spPr>
        <p:txBody>
          <a:bodyPr/>
          <a:lstStyle/>
          <a:p>
            <a:r>
              <a:rPr lang="zh-TW" altLang="en-US" sz="2000" dirty="0"/>
              <a:t>請購經費概算表，需檢附</a:t>
            </a:r>
            <a:r>
              <a:rPr lang="zh-TW" altLang="en-US" sz="2000" dirty="0">
                <a:solidFill>
                  <a:srgbClr val="FF0000"/>
                </a:solidFill>
              </a:rPr>
              <a:t>計畫經費核定表</a:t>
            </a:r>
            <a:r>
              <a:rPr lang="zh-TW" altLang="en-US" sz="2000" dirty="0"/>
              <a:t>。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7108BF3-4A16-4752-BF46-AC91B917A82F}"/>
              </a:ext>
            </a:extLst>
          </p:cNvPr>
          <p:cNvSpPr/>
          <p:nvPr/>
        </p:nvSpPr>
        <p:spPr>
          <a:xfrm>
            <a:off x="674344" y="5946986"/>
            <a:ext cx="9180030" cy="93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797" tIns="46797" rIns="46797" bIns="46797" numCol="1" anchor="t" anchorCtr="0" compatLnSpc="1">
            <a:prstTxWarp prst="textNoShape">
              <a:avLst/>
            </a:prstTxWarp>
          </a:bodyPr>
          <a:lstStyle/>
          <a:p>
            <a:pPr marL="204694" indent="-204694" defTabSz="742917" eaLnBrk="0" hangingPunct="0">
              <a:spcBef>
                <a:spcPct val="40000"/>
              </a:spcBef>
              <a:buClr>
                <a:schemeClr val="tx1"/>
              </a:buClr>
              <a:buFont typeface="Verdana" pitchFamily="34" charset="0"/>
              <a:buChar char="•"/>
            </a:pPr>
            <a:r>
              <a:rPr lang="zh-TW" altLang="en-US" sz="2000" b="1" dirty="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需做印領清冊之經費項目：</a:t>
            </a:r>
            <a:endParaRPr lang="en-US" altLang="zh-TW" sz="2000" b="1" dirty="0">
              <a:solidFill>
                <a:srgbClr val="04676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34673" lvl="1" indent="-89102" defTabSz="742917" eaLnBrk="0" hangingPunct="0">
              <a:spcBef>
                <a:spcPct val="20000"/>
              </a:spcBef>
              <a:buClr>
                <a:schemeClr val="tx1"/>
              </a:buClr>
              <a:buChar char="-"/>
            </a:pPr>
            <a:r>
              <a:rPr lang="zh-TW" altLang="en-US" sz="1669" b="1" dirty="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人事費用</a:t>
            </a:r>
            <a:r>
              <a:rPr lang="en-US" altLang="zh-TW" sz="1669" b="1" dirty="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69" b="1" dirty="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兼任助理、工讀金等</a:t>
            </a:r>
            <a:r>
              <a:rPr lang="en-US" altLang="zh-TW" sz="1669" b="1" dirty="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69" b="1" dirty="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1669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獎助學金</a:t>
            </a:r>
            <a:r>
              <a:rPr lang="en-US" altLang="zh-TW" sz="1669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69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獎學金、助學金、勵學金、生活助學金等</a:t>
            </a:r>
            <a:r>
              <a:rPr lang="en-US" altLang="zh-TW" sz="1669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EC078AFB-35CF-4271-AB16-EECDF8BF52A4}"/>
              </a:ext>
            </a:extLst>
          </p:cNvPr>
          <p:cNvGrpSpPr/>
          <p:nvPr/>
        </p:nvGrpSpPr>
        <p:grpSpPr>
          <a:xfrm>
            <a:off x="389866" y="1812826"/>
            <a:ext cx="5003566" cy="3888432"/>
            <a:chOff x="4113573" y="1254199"/>
            <a:chExt cx="5888371" cy="4467444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F4FEB44D-0C48-4634-81B2-F0ACE0D8A1F3}"/>
                </a:ext>
              </a:extLst>
            </p:cNvPr>
            <p:cNvGrpSpPr/>
            <p:nvPr/>
          </p:nvGrpSpPr>
          <p:grpSpPr>
            <a:xfrm>
              <a:off x="4113573" y="1254199"/>
              <a:ext cx="5888371" cy="4467444"/>
              <a:chOff x="4113573" y="1254199"/>
              <a:chExt cx="5888371" cy="4467444"/>
            </a:xfrm>
          </p:grpSpPr>
          <p:grpSp>
            <p:nvGrpSpPr>
              <p:cNvPr id="28" name="群組 27">
                <a:extLst>
                  <a:ext uri="{FF2B5EF4-FFF2-40B4-BE49-F238E27FC236}">
                    <a16:creationId xmlns:a16="http://schemas.microsoft.com/office/drawing/2014/main" id="{B172D023-C082-4116-8C87-F2FBB82B0C00}"/>
                  </a:ext>
                </a:extLst>
              </p:cNvPr>
              <p:cNvGrpSpPr/>
              <p:nvPr/>
            </p:nvGrpSpPr>
            <p:grpSpPr>
              <a:xfrm>
                <a:off x="4113573" y="1254199"/>
                <a:ext cx="5888371" cy="4467444"/>
                <a:chOff x="4113573" y="1254199"/>
                <a:chExt cx="5888371" cy="4467444"/>
              </a:xfrm>
            </p:grpSpPr>
            <p:pic>
              <p:nvPicPr>
                <p:cNvPr id="17" name="圖片 16">
                  <a:extLst>
                    <a:ext uri="{FF2B5EF4-FFF2-40B4-BE49-F238E27FC236}">
                      <a16:creationId xmlns:a16="http://schemas.microsoft.com/office/drawing/2014/main" id="{D26176B3-913F-4BF0-B6EC-7237C3677E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4113573" y="1254199"/>
                  <a:ext cx="5888371" cy="4467444"/>
                </a:xfrm>
                <a:prstGeom prst="rect">
                  <a:avLst/>
                </a:prstGeom>
              </p:spPr>
            </p:pic>
            <p:sp>
              <p:nvSpPr>
                <p:cNvPr id="46" name="矩形 45">
                  <a:extLst>
                    <a:ext uri="{FF2B5EF4-FFF2-40B4-BE49-F238E27FC236}">
                      <a16:creationId xmlns:a16="http://schemas.microsoft.com/office/drawing/2014/main" id="{D9DB4809-4628-4C80-AEE4-665C38511AD9}"/>
                    </a:ext>
                  </a:extLst>
                </p:cNvPr>
                <p:cNvSpPr/>
                <p:nvPr/>
              </p:nvSpPr>
              <p:spPr bwMode="auto">
                <a:xfrm>
                  <a:off x="5421427" y="5485234"/>
                  <a:ext cx="555674" cy="236409"/>
                </a:xfrm>
                <a:prstGeom prst="rect">
                  <a:avLst/>
                </a:prstGeom>
                <a:noFill/>
                <a:ln w="38100" cap="rnd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</p:grpSp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7AA55F47-41C2-4A09-86ED-FB5823A4D708}"/>
                  </a:ext>
                </a:extLst>
              </p:cNvPr>
              <p:cNvSpPr/>
              <p:nvPr/>
            </p:nvSpPr>
            <p:spPr bwMode="auto">
              <a:xfrm>
                <a:off x="4961384" y="1812826"/>
                <a:ext cx="4032448" cy="144016"/>
              </a:xfrm>
              <a:prstGeom prst="rect">
                <a:avLst/>
              </a:prstGeom>
              <a:solidFill>
                <a:schemeClr val="accent1"/>
              </a:solidFill>
              <a:ln w="12700" cap="rnd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364974E5-E556-4F8B-8DD0-6FE50BBAFEE1}"/>
                  </a:ext>
                </a:extLst>
              </p:cNvPr>
              <p:cNvSpPr/>
              <p:nvPr/>
            </p:nvSpPr>
            <p:spPr bwMode="auto">
              <a:xfrm>
                <a:off x="6761584" y="2143097"/>
                <a:ext cx="2232248" cy="144016"/>
              </a:xfrm>
              <a:prstGeom prst="rect">
                <a:avLst/>
              </a:prstGeom>
              <a:solidFill>
                <a:schemeClr val="accent1"/>
              </a:solidFill>
              <a:ln w="12700" cap="rnd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endParaRPr>
              </a:p>
            </p:txBody>
          </p:sp>
        </p:grp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9E5E1C2-1108-4F56-9FC3-DD7D9626D409}"/>
                </a:ext>
              </a:extLst>
            </p:cNvPr>
            <p:cNvSpPr/>
            <p:nvPr/>
          </p:nvSpPr>
          <p:spPr bwMode="auto">
            <a:xfrm>
              <a:off x="4745360" y="5279021"/>
              <a:ext cx="4032448" cy="144016"/>
            </a:xfrm>
            <a:prstGeom prst="rect">
              <a:avLst/>
            </a:prstGeom>
            <a:solidFill>
              <a:schemeClr val="accent1"/>
            </a:solidFill>
            <a:ln w="12700" cap="rnd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39AABB03-10B9-47FB-9889-022CCF461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338" y="1308770"/>
            <a:ext cx="4556575" cy="369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645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請購作業流程</a:t>
            </a:r>
            <a:r>
              <a:rPr lang="en-US" altLang="zh-TW" dirty="0"/>
              <a:t>—</a:t>
            </a:r>
            <a:r>
              <a:rPr lang="zh-TW" altLang="en-US" dirty="0"/>
              <a:t>差旅費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4920" y="1081089"/>
            <a:ext cx="8955478" cy="5538787"/>
          </a:xfrm>
        </p:spPr>
        <p:txBody>
          <a:bodyPr/>
          <a:lstStyle/>
          <a:p>
            <a:r>
              <a:rPr lang="zh-TW" altLang="en-US" dirty="0"/>
              <a:t>差旅費動支簽文需於</a:t>
            </a:r>
            <a:r>
              <a:rPr lang="zh-TW" altLang="en-US" dirty="0">
                <a:solidFill>
                  <a:srgbClr val="FF0000"/>
                </a:solidFill>
              </a:rPr>
              <a:t>經費使用前經核准</a:t>
            </a:r>
            <a:r>
              <a:rPr lang="zh-TW" altLang="en-US" dirty="0"/>
              <a:t>始得辦理，簽核流程：</a:t>
            </a:r>
            <a:endParaRPr lang="en-US" altLang="zh-TW" dirty="0"/>
          </a:p>
          <a:p>
            <a:r>
              <a:rPr lang="zh-TW" altLang="en-US" dirty="0"/>
              <a:t>動支經費簽文務必加會簽管考單位並個人通知管考人員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36EF2-D2BD-4F22-8A14-CD449824ED53}" type="slidenum">
              <a:rPr lang="en-US" altLang="zh-TW" smtClean="0"/>
              <a:pPr>
                <a:defRPr/>
              </a:pPr>
              <a:t>9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36848" y="22214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Aharoni" panose="02010803020104030203" pitchFamily="2" charset="-79"/>
              </a:rPr>
              <a:t>3</a:t>
            </a:r>
            <a:endParaRPr lang="zh-TW" altLang="en-US" sz="3600" b="1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48ECDF09-997C-4607-88D4-2182D166EB11}"/>
              </a:ext>
            </a:extLst>
          </p:cNvPr>
          <p:cNvSpPr/>
          <p:nvPr/>
        </p:nvSpPr>
        <p:spPr bwMode="auto">
          <a:xfrm>
            <a:off x="5381790" y="2119296"/>
            <a:ext cx="1128816" cy="917666"/>
          </a:xfrm>
          <a:prstGeom prst="rect">
            <a:avLst/>
          </a:prstGeom>
          <a:noFill/>
          <a:ln w="38100" cap="rnd" cmpd="sng" algn="ctr">
            <a:solidFill>
              <a:srgbClr val="FF0000"/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ADCF57FF-61E8-45E1-99E0-DCD77223B703}"/>
              </a:ext>
            </a:extLst>
          </p:cNvPr>
          <p:cNvGrpSpPr/>
          <p:nvPr/>
        </p:nvGrpSpPr>
        <p:grpSpPr>
          <a:xfrm>
            <a:off x="915692" y="2288022"/>
            <a:ext cx="8955479" cy="600886"/>
            <a:chOff x="915692" y="2288022"/>
            <a:chExt cx="8955479" cy="600886"/>
          </a:xfrm>
        </p:grpSpPr>
        <p:grpSp>
          <p:nvGrpSpPr>
            <p:cNvPr id="35" name="群組 34">
              <a:extLst>
                <a:ext uri="{FF2B5EF4-FFF2-40B4-BE49-F238E27FC236}">
                  <a16:creationId xmlns:a16="http://schemas.microsoft.com/office/drawing/2014/main" id="{AF42224F-AAFE-4CBD-BDE1-0149080E2D26}"/>
                </a:ext>
              </a:extLst>
            </p:cNvPr>
            <p:cNvGrpSpPr/>
            <p:nvPr/>
          </p:nvGrpSpPr>
          <p:grpSpPr>
            <a:xfrm>
              <a:off x="915692" y="2288022"/>
              <a:ext cx="8955479" cy="600886"/>
              <a:chOff x="915692" y="1787448"/>
              <a:chExt cx="8955479" cy="600886"/>
            </a:xfrm>
          </p:grpSpPr>
          <p:grpSp>
            <p:nvGrpSpPr>
              <p:cNvPr id="5" name="群組 4">
                <a:extLst>
                  <a:ext uri="{FF2B5EF4-FFF2-40B4-BE49-F238E27FC236}">
                    <a16:creationId xmlns:a16="http://schemas.microsoft.com/office/drawing/2014/main" id="{E90D0632-EF3C-4D8B-9DBA-87C3BFF07F52}"/>
                  </a:ext>
                </a:extLst>
              </p:cNvPr>
              <p:cNvGrpSpPr/>
              <p:nvPr/>
            </p:nvGrpSpPr>
            <p:grpSpPr>
              <a:xfrm>
                <a:off x="915692" y="1787448"/>
                <a:ext cx="8955479" cy="552708"/>
                <a:chOff x="-266943" y="1589486"/>
                <a:chExt cx="9736256" cy="552708"/>
              </a:xfrm>
            </p:grpSpPr>
            <p:grpSp>
              <p:nvGrpSpPr>
                <p:cNvPr id="10" name="群組 9">
                  <a:extLst>
                    <a:ext uri="{FF2B5EF4-FFF2-40B4-BE49-F238E27FC236}">
                      <a16:creationId xmlns:a16="http://schemas.microsoft.com/office/drawing/2014/main" id="{9FF06735-0AF1-4850-9D17-50A1D88A2322}"/>
                    </a:ext>
                  </a:extLst>
                </p:cNvPr>
                <p:cNvGrpSpPr/>
                <p:nvPr/>
              </p:nvGrpSpPr>
              <p:grpSpPr>
                <a:xfrm>
                  <a:off x="967949" y="1589486"/>
                  <a:ext cx="8501364" cy="552708"/>
                  <a:chOff x="1000944" y="1589486"/>
                  <a:chExt cx="8501364" cy="552708"/>
                </a:xfrm>
              </p:grpSpPr>
              <p:sp>
                <p:nvSpPr>
                  <p:cNvPr id="12" name="矩形: 圓角 11">
                    <a:extLst>
                      <a:ext uri="{FF2B5EF4-FFF2-40B4-BE49-F238E27FC236}">
                        <a16:creationId xmlns:a16="http://schemas.microsoft.com/office/drawing/2014/main" id="{01508B46-9DF4-4E58-B9E8-EE58B25D071D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000944" y="1596802"/>
                    <a:ext cx="1080000" cy="540000"/>
                  </a:xfrm>
                  <a:prstGeom prst="roundRect">
                    <a:avLst/>
                  </a:prstGeom>
                  <a:solidFill>
                    <a:srgbClr val="99C6C2"/>
                  </a:solidFill>
                  <a:ln w="12700" cap="rnd" cmpd="sng" algn="ctr">
                    <a:solidFill>
                      <a:srgbClr val="99C6C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單位</a:t>
                    </a:r>
                    <a:endParaRPr kumimoji="0" lang="en-US" altLang="zh-TW" sz="16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主管</a:t>
                    </a:r>
                  </a:p>
                </p:txBody>
              </p:sp>
              <p:sp>
                <p:nvSpPr>
                  <p:cNvPr id="13" name="矩形: 圓角 12">
                    <a:extLst>
                      <a:ext uri="{FF2B5EF4-FFF2-40B4-BE49-F238E27FC236}">
                        <a16:creationId xmlns:a16="http://schemas.microsoft.com/office/drawing/2014/main" id="{E1420980-D317-4BA7-95FA-C50956BD281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237838" y="1592041"/>
                    <a:ext cx="1080000" cy="540000"/>
                  </a:xfrm>
                  <a:prstGeom prst="roundRect">
                    <a:avLst/>
                  </a:prstGeom>
                  <a:solidFill>
                    <a:srgbClr val="99C6C2"/>
                  </a:solidFill>
                  <a:ln w="12700" cap="rnd" cmpd="sng" algn="ctr">
                    <a:solidFill>
                      <a:srgbClr val="99C6C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TW" altLang="en-US" sz="1600" b="1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計畫管考單位</a:t>
                    </a:r>
                    <a:endParaRPr kumimoji="0" lang="zh-TW" altLang="en-US" sz="16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p:txBody>
              </p:sp>
              <p:sp>
                <p:nvSpPr>
                  <p:cNvPr id="14" name="矩形: 圓角 13">
                    <a:extLst>
                      <a:ext uri="{FF2B5EF4-FFF2-40B4-BE49-F238E27FC236}">
                        <a16:creationId xmlns:a16="http://schemas.microsoft.com/office/drawing/2014/main" id="{2B08FB95-BBE4-47AD-897B-2D29C70B0318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711626" y="1592041"/>
                    <a:ext cx="1080000" cy="540000"/>
                  </a:xfrm>
                  <a:prstGeom prst="roundRect">
                    <a:avLst/>
                  </a:prstGeom>
                  <a:solidFill>
                    <a:srgbClr val="99C6C2"/>
                  </a:solidFill>
                  <a:ln w="12700" cap="rnd" cmpd="sng" algn="ctr">
                    <a:solidFill>
                      <a:srgbClr val="99C6C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會計室</a:t>
                    </a:r>
                  </a:p>
                </p:txBody>
              </p:sp>
              <p:sp>
                <p:nvSpPr>
                  <p:cNvPr id="15" name="矩形: 圓角 14">
                    <a:extLst>
                      <a:ext uri="{FF2B5EF4-FFF2-40B4-BE49-F238E27FC236}">
                        <a16:creationId xmlns:a16="http://schemas.microsoft.com/office/drawing/2014/main" id="{EC4CCE94-22B2-4E50-9778-FF9A7D044000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414649" y="1602194"/>
                    <a:ext cx="1080000" cy="540000"/>
                  </a:xfrm>
                  <a:prstGeom prst="roundRect">
                    <a:avLst/>
                  </a:prstGeom>
                  <a:solidFill>
                    <a:srgbClr val="99C6C2"/>
                  </a:solidFill>
                  <a:ln w="12700" cap="rnd" cmpd="sng" algn="ctr">
                    <a:solidFill>
                      <a:srgbClr val="99C6C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TW" altLang="en-US" sz="1600" b="1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人事</a:t>
                    </a:r>
                    <a:r>
                      <a: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室</a:t>
                    </a:r>
                  </a:p>
                </p:txBody>
              </p:sp>
              <p:sp>
                <p:nvSpPr>
                  <p:cNvPr id="16" name="矩形: 圓角 15">
                    <a:extLst>
                      <a:ext uri="{FF2B5EF4-FFF2-40B4-BE49-F238E27FC236}">
                        <a16:creationId xmlns:a16="http://schemas.microsoft.com/office/drawing/2014/main" id="{C4CC112C-F812-4D0C-8FD5-F4312D3A7E7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948520" y="1592041"/>
                    <a:ext cx="1080000" cy="540000"/>
                  </a:xfrm>
                  <a:prstGeom prst="roundRect">
                    <a:avLst/>
                  </a:prstGeom>
                  <a:solidFill>
                    <a:srgbClr val="99C6C2"/>
                  </a:solidFill>
                  <a:ln w="12700" cap="rnd" cmpd="sng" algn="ctr">
                    <a:solidFill>
                      <a:srgbClr val="99C6C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主秘</a:t>
                    </a:r>
                    <a:endParaRPr kumimoji="0" lang="en-US" altLang="zh-TW" sz="1600" b="1" i="0" u="none" strike="noStrike" cap="none" normalizeH="0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核准</a:t>
                    </a:r>
                  </a:p>
                </p:txBody>
              </p:sp>
              <p:sp>
                <p:nvSpPr>
                  <p:cNvPr id="17" name="矩形: 圓角 16">
                    <a:extLst>
                      <a:ext uri="{FF2B5EF4-FFF2-40B4-BE49-F238E27FC236}">
                        <a16:creationId xmlns:a16="http://schemas.microsoft.com/office/drawing/2014/main" id="{39B27099-BCFA-4F76-BE3C-92D0EE9EA32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7185414" y="1593684"/>
                    <a:ext cx="1080000" cy="540000"/>
                  </a:xfrm>
                  <a:prstGeom prst="roundRect">
                    <a:avLst/>
                  </a:prstGeom>
                  <a:solidFill>
                    <a:srgbClr val="99C6C2"/>
                  </a:solidFill>
                  <a:ln w="12700" cap="rnd" cmpd="sng" algn="ctr">
                    <a:solidFill>
                      <a:srgbClr val="99C6C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TW" altLang="en-US" sz="1600" b="1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副校長</a:t>
                    </a:r>
                    <a:endParaRPr kumimoji="0" lang="en-US" altLang="zh-TW" sz="16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核准</a:t>
                    </a:r>
                  </a:p>
                </p:txBody>
              </p:sp>
              <p:sp>
                <p:nvSpPr>
                  <p:cNvPr id="18" name="矩形: 圓角 17">
                    <a:extLst>
                      <a:ext uri="{FF2B5EF4-FFF2-40B4-BE49-F238E27FC236}">
                        <a16:creationId xmlns:a16="http://schemas.microsoft.com/office/drawing/2014/main" id="{9777A7DF-B390-4E48-8109-84990064B259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8422308" y="1589486"/>
                    <a:ext cx="1080000" cy="540000"/>
                  </a:xfrm>
                  <a:prstGeom prst="roundRect">
                    <a:avLst/>
                  </a:prstGeom>
                  <a:solidFill>
                    <a:srgbClr val="99C6C2"/>
                  </a:solidFill>
                  <a:ln w="12700" cap="rnd" cmpd="sng" algn="ctr">
                    <a:solidFill>
                      <a:srgbClr val="99C6C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TW" altLang="en-US" sz="1600" b="1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校長</a:t>
                    </a:r>
                    <a:endParaRPr kumimoji="0" lang="en-US" altLang="zh-TW" sz="16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核准</a:t>
                    </a:r>
                  </a:p>
                </p:txBody>
              </p:sp>
              <p:sp>
                <p:nvSpPr>
                  <p:cNvPr id="19" name="箭號: 向右 18">
                    <a:extLst>
                      <a:ext uri="{FF2B5EF4-FFF2-40B4-BE49-F238E27FC236}">
                        <a16:creationId xmlns:a16="http://schemas.microsoft.com/office/drawing/2014/main" id="{D2FD59AD-58A2-45DD-88DE-14DD62453846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080944" y="1758790"/>
                    <a:ext cx="216024" cy="216024"/>
                  </a:xfrm>
                  <a:prstGeom prst="rightArrow">
                    <a:avLst/>
                  </a:prstGeom>
                  <a:solidFill>
                    <a:srgbClr val="046767"/>
                  </a:solidFill>
                  <a:ln w="12700" cap="rnd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TW" altLang="en-US" sz="24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Verdana" pitchFamily="34" charset="0"/>
                    </a:endParaRPr>
                  </a:p>
                </p:txBody>
              </p:sp>
              <p:sp>
                <p:nvSpPr>
                  <p:cNvPr id="22" name="箭號: 向右 21">
                    <a:extLst>
                      <a:ext uri="{FF2B5EF4-FFF2-40B4-BE49-F238E27FC236}">
                        <a16:creationId xmlns:a16="http://schemas.microsoft.com/office/drawing/2014/main" id="{D42CCF64-377D-42D9-AE05-4629F075E179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791626" y="1751474"/>
                    <a:ext cx="216024" cy="216024"/>
                  </a:xfrm>
                  <a:prstGeom prst="rightArrow">
                    <a:avLst/>
                  </a:prstGeom>
                  <a:solidFill>
                    <a:srgbClr val="046767"/>
                  </a:solidFill>
                  <a:ln w="12700" cap="rnd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TW" altLang="en-US" sz="24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Verdana" pitchFamily="34" charset="0"/>
                    </a:endParaRPr>
                  </a:p>
                </p:txBody>
              </p:sp>
              <p:sp>
                <p:nvSpPr>
                  <p:cNvPr id="23" name="箭號: 向右 22">
                    <a:extLst>
                      <a:ext uri="{FF2B5EF4-FFF2-40B4-BE49-F238E27FC236}">
                        <a16:creationId xmlns:a16="http://schemas.microsoft.com/office/drawing/2014/main" id="{ADC4EE72-C458-4597-B9AA-43F0FAF9AD3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7028520" y="1751474"/>
                    <a:ext cx="216024" cy="216024"/>
                  </a:xfrm>
                  <a:prstGeom prst="rightArrow">
                    <a:avLst/>
                  </a:prstGeom>
                  <a:solidFill>
                    <a:srgbClr val="046767"/>
                  </a:solidFill>
                  <a:ln w="12700" cap="rnd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TW" altLang="en-US" sz="24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Verdana" pitchFamily="34" charset="0"/>
                    </a:endParaRPr>
                  </a:p>
                </p:txBody>
              </p:sp>
              <p:sp>
                <p:nvSpPr>
                  <p:cNvPr id="24" name="箭號: 向右 23">
                    <a:extLst>
                      <a:ext uri="{FF2B5EF4-FFF2-40B4-BE49-F238E27FC236}">
                        <a16:creationId xmlns:a16="http://schemas.microsoft.com/office/drawing/2014/main" id="{AADF6445-ED8F-4494-8483-2AC60F0A93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8265414" y="1751474"/>
                    <a:ext cx="216024" cy="216024"/>
                  </a:xfrm>
                  <a:prstGeom prst="rightArrow">
                    <a:avLst/>
                  </a:prstGeom>
                  <a:solidFill>
                    <a:srgbClr val="046767"/>
                  </a:solidFill>
                  <a:ln w="12700" cap="rnd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TW" altLang="en-US" sz="24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Verdana" pitchFamily="34" charset="0"/>
                    </a:endParaRPr>
                  </a:p>
                </p:txBody>
              </p:sp>
            </p:grpSp>
            <p:sp>
              <p:nvSpPr>
                <p:cNvPr id="28" name="矩形: 圓角 27">
                  <a:extLst>
                    <a:ext uri="{FF2B5EF4-FFF2-40B4-BE49-F238E27FC236}">
                      <a16:creationId xmlns:a16="http://schemas.microsoft.com/office/drawing/2014/main" id="{358C9C60-9D59-409E-B359-5F1E8C226C33}"/>
                    </a:ext>
                  </a:extLst>
                </p:cNvPr>
                <p:cNvSpPr/>
                <p:nvPr/>
              </p:nvSpPr>
              <p:spPr bwMode="auto">
                <a:xfrm>
                  <a:off x="-266943" y="1600004"/>
                  <a:ext cx="1080000" cy="540000"/>
                </a:xfrm>
                <a:prstGeom prst="roundRect">
                  <a:avLst/>
                </a:prstGeom>
                <a:solidFill>
                  <a:srgbClr val="99C6C2"/>
                </a:solidFill>
                <a:ln w="12700" cap="rnd" cmpd="sng" algn="ctr">
                  <a:solidFill>
                    <a:srgbClr val="99C6C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TW" altLang="en-US" sz="1600" b="1" dirty="0">
                      <a:solidFill>
                        <a:schemeClr val="tx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承辦人</a:t>
                  </a:r>
                  <a:endParaRPr kumimoji="0" lang="zh-TW" altLang="en-US" sz="1600" b="1" i="0" u="none" strike="noStrike" cap="none" normalizeH="0" baseline="0" dirty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9" name="箭號: 向右 28">
                  <a:extLst>
                    <a:ext uri="{FF2B5EF4-FFF2-40B4-BE49-F238E27FC236}">
                      <a16:creationId xmlns:a16="http://schemas.microsoft.com/office/drawing/2014/main" id="{F815925A-49AC-47E1-8776-420990E01CF8}"/>
                    </a:ext>
                  </a:extLst>
                </p:cNvPr>
                <p:cNvSpPr/>
                <p:nvPr/>
              </p:nvSpPr>
              <p:spPr bwMode="auto">
                <a:xfrm>
                  <a:off x="813057" y="1761992"/>
                  <a:ext cx="216024" cy="216024"/>
                </a:xfrm>
                <a:prstGeom prst="rightArrow">
                  <a:avLst/>
                </a:prstGeom>
                <a:solidFill>
                  <a:srgbClr val="046767"/>
                </a:solidFill>
                <a:ln w="12700" cap="rnd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</a:endParaRPr>
                </a:p>
              </p:txBody>
            </p:sp>
          </p:grpSp>
          <p:sp>
            <p:nvSpPr>
              <p:cNvPr id="33" name="文字方塊 32">
                <a:extLst>
                  <a:ext uri="{FF2B5EF4-FFF2-40B4-BE49-F238E27FC236}">
                    <a16:creationId xmlns:a16="http://schemas.microsoft.com/office/drawing/2014/main" id="{A608E5D4-3F2C-4877-989E-8EC4F5CC4F67}"/>
                  </a:ext>
                </a:extLst>
              </p:cNvPr>
              <p:cNvSpPr txBox="1"/>
              <p:nvPr/>
            </p:nvSpPr>
            <p:spPr>
              <a:xfrm>
                <a:off x="4237039" y="2126724"/>
                <a:ext cx="109036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TW" altLang="en-US" sz="11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差旅</a:t>
                </a:r>
                <a:r>
                  <a:rPr lang="en-US" altLang="zh-TW" sz="11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/</a:t>
                </a:r>
                <a:r>
                  <a:rPr lang="zh-TW" altLang="en-US" sz="11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人事費用</a:t>
                </a:r>
              </a:p>
            </p:txBody>
          </p:sp>
        </p:grpSp>
        <p:sp>
          <p:nvSpPr>
            <p:cNvPr id="37" name="箭號: 向右 36">
              <a:extLst>
                <a:ext uri="{FF2B5EF4-FFF2-40B4-BE49-F238E27FC236}">
                  <a16:creationId xmlns:a16="http://schemas.microsoft.com/office/drawing/2014/main" id="{F4DF1553-2266-4962-A95C-3B50B731D409}"/>
                </a:ext>
              </a:extLst>
            </p:cNvPr>
            <p:cNvSpPr/>
            <p:nvPr/>
          </p:nvSpPr>
          <p:spPr bwMode="auto">
            <a:xfrm>
              <a:off x="4152190" y="2462142"/>
              <a:ext cx="198700" cy="216024"/>
            </a:xfrm>
            <a:prstGeom prst="rightArrow">
              <a:avLst/>
            </a:prstGeom>
            <a:solidFill>
              <a:srgbClr val="046767"/>
            </a:solidFill>
            <a:ln w="12700" cap="rnd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38" name="箭號: 向右 37">
              <a:extLst>
                <a:ext uri="{FF2B5EF4-FFF2-40B4-BE49-F238E27FC236}">
                  <a16:creationId xmlns:a16="http://schemas.microsoft.com/office/drawing/2014/main" id="{F84B1C67-EB40-4C98-9637-601CF3F73F7C}"/>
                </a:ext>
              </a:extLst>
            </p:cNvPr>
            <p:cNvSpPr/>
            <p:nvPr/>
          </p:nvSpPr>
          <p:spPr bwMode="auto">
            <a:xfrm>
              <a:off x="5260570" y="2470137"/>
              <a:ext cx="198700" cy="216024"/>
            </a:xfrm>
            <a:prstGeom prst="rightArrow">
              <a:avLst/>
            </a:prstGeom>
            <a:solidFill>
              <a:srgbClr val="046767"/>
            </a:solidFill>
            <a:ln w="12700" cap="rnd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DC97428-404E-460D-A52F-BF2F0069FDEC}"/>
              </a:ext>
            </a:extLst>
          </p:cNvPr>
          <p:cNvGrpSpPr/>
          <p:nvPr/>
        </p:nvGrpSpPr>
        <p:grpSpPr>
          <a:xfrm>
            <a:off x="3189259" y="3054064"/>
            <a:ext cx="6092758" cy="3707110"/>
            <a:chOff x="3189259" y="3054064"/>
            <a:chExt cx="6092758" cy="3707110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562D9E0A-3694-4A3C-B1DC-F487BA1EC7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89259" y="3054064"/>
              <a:ext cx="6092758" cy="3707110"/>
            </a:xfrm>
            <a:prstGeom prst="rect">
              <a:avLst/>
            </a:prstGeom>
          </p:spPr>
        </p:pic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16EFA153-6589-4324-BABB-1F6857403EAC}"/>
                </a:ext>
              </a:extLst>
            </p:cNvPr>
            <p:cNvSpPr/>
            <p:nvPr/>
          </p:nvSpPr>
          <p:spPr bwMode="auto">
            <a:xfrm>
              <a:off x="5105400" y="3147920"/>
              <a:ext cx="2088232" cy="1966760"/>
            </a:xfrm>
            <a:prstGeom prst="rect">
              <a:avLst/>
            </a:prstGeom>
            <a:noFill/>
            <a:ln w="38100" cap="rnd" cmpd="sng" algn="ctr">
              <a:solidFill>
                <a:srgbClr val="FF0000"/>
              </a:solidFill>
              <a:prstDash val="dash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39" name="內容版面配置區 2">
            <a:extLst>
              <a:ext uri="{FF2B5EF4-FFF2-40B4-BE49-F238E27FC236}">
                <a16:creationId xmlns:a16="http://schemas.microsoft.com/office/drawing/2014/main" id="{BC142353-EB2A-4954-B86C-FEA901568E32}"/>
              </a:ext>
            </a:extLst>
          </p:cNvPr>
          <p:cNvSpPr txBox="1">
            <a:spLocks/>
          </p:cNvSpPr>
          <p:nvPr/>
        </p:nvSpPr>
        <p:spPr bwMode="auto">
          <a:xfrm>
            <a:off x="736727" y="3976780"/>
            <a:ext cx="3292434" cy="150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797" tIns="46797" rIns="46797" bIns="46797" numCol="1" anchor="t" anchorCtr="0" compatLnSpc="1">
            <a:prstTxWarp prst="textNoShape">
              <a:avLst/>
            </a:prstTxWarp>
          </a:bodyPr>
          <a:lstStyle>
            <a:lvl1pPr marL="204694" indent="-204694" algn="l" defTabSz="742917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Verdana" pitchFamily="34" charset="0"/>
              <a:buChar char="•"/>
              <a:defRPr sz="1820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4673" indent="-89102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sz="1669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97100" indent="-216734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Marlett" pitchFamily="2" charset="2"/>
              <a:buChar char="8"/>
              <a:defRPr sz="1517"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098120" indent="-155327" algn="l" defTabSz="742917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defRPr b="1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1635140" indent="-256469" algn="l" defTabSz="742917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rgbClr val="0467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1982965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6pPr>
            <a:lvl7pPr marL="2329712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7pPr>
            <a:lvl8pPr marL="2676461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8pPr>
            <a:lvl9pPr marL="3023209" indent="-257654" algn="l" defTabSz="744062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Font typeface="Marlett" pitchFamily="2" charset="2"/>
              <a:buChar char="8"/>
              <a:defRPr sz="1820">
                <a:solidFill>
                  <a:schemeClr val="bg1"/>
                </a:solidFill>
                <a:latin typeface="Verdana" pitchFamily="34" charset="0"/>
                <a:ea typeface="+mn-ea"/>
              </a:defRPr>
            </a:lvl9pPr>
          </a:lstStyle>
          <a:p>
            <a:pPr marL="0" indent="0">
              <a:spcBef>
                <a:spcPts val="200"/>
              </a:spcBef>
              <a:buNone/>
            </a:pPr>
            <a:r>
              <a:rPr kumimoji="0" lang="zh-TW" altLang="en-US" kern="0" dirty="0">
                <a:solidFill>
                  <a:srgbClr val="FF0000"/>
                </a:solidFill>
              </a:rPr>
              <a:t>提醒：</a:t>
            </a:r>
            <a:endParaRPr kumimoji="0" lang="en-US" altLang="zh-TW" kern="0" dirty="0">
              <a:solidFill>
                <a:srgbClr val="FF0000"/>
              </a:solidFill>
            </a:endParaRPr>
          </a:p>
          <a:p>
            <a:pPr marL="457200" indent="-457200">
              <a:spcBef>
                <a:spcPts val="200"/>
              </a:spcBef>
              <a:buFont typeface="+mj-lt"/>
              <a:buAutoNum type="arabicPeriod"/>
            </a:pPr>
            <a:r>
              <a:rPr kumimoji="0" lang="zh-TW" altLang="en-US" kern="0" dirty="0">
                <a:solidFill>
                  <a:srgbClr val="FF0000"/>
                </a:solidFill>
              </a:rPr>
              <a:t>差旅費動支簽呈，務必會簽人事室、會計室。</a:t>
            </a:r>
            <a:endParaRPr kumimoji="0" lang="en-US" altLang="zh-TW" kern="0" dirty="0">
              <a:solidFill>
                <a:srgbClr val="FF0000"/>
              </a:solidFill>
            </a:endParaRPr>
          </a:p>
          <a:p>
            <a:pPr marL="457200" indent="-457200">
              <a:spcBef>
                <a:spcPts val="200"/>
              </a:spcBef>
              <a:buFont typeface="+mj-lt"/>
              <a:buAutoNum type="arabicPeriod"/>
            </a:pPr>
            <a:r>
              <a:rPr kumimoji="0" lang="zh-TW" altLang="en-US" kern="0" dirty="0">
                <a:solidFill>
                  <a:srgbClr val="FF0000"/>
                </a:solidFill>
              </a:rPr>
              <a:t>核銷需檢附差旅預估單。</a:t>
            </a:r>
            <a:endParaRPr kumimoji="0" lang="en-US" altLang="zh-TW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0824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DER" val="1"/>
  <p:tag name="MULTI-LINE" val="false"/>
  <p:tag name="TEXT" val="Action Title:"/>
  <p:tag name="FILL" val="true"/>
  <p:tag name="OPTIONAL" val="false"/>
  <p:tag name="NAME" val="Title1"/>
  <p:tag name="HEIGHT" val="1"/>
  <p:tag name="INDENTED" val="false"/>
  <p:tag name="CAPTION HEIGHT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DER" val="3"/>
  <p:tag name="MULTI-LINE" val="true"/>
  <p:tag name="TEXT" val="&amp;Notes and Sources:"/>
  <p:tag name="FILL" val="false"/>
  <p:tag name="OPTIONAL" val="true"/>
  <p:tag name="NAME" val="Notes"/>
  <p:tag name="HEIGHT" val="5"/>
  <p:tag name="INDENTED" val="false"/>
  <p:tag name="CAPTION HEIGHT" val="2"/>
</p:tagLst>
</file>

<file path=ppt/theme/theme1.xml><?xml version="1.0" encoding="utf-8"?>
<a:theme xmlns:a="http://schemas.openxmlformats.org/drawingml/2006/main" name="1_White title page">
  <a:themeElements>
    <a:clrScheme name="1_White title page 9">
      <a:dk1>
        <a:srgbClr val="000000"/>
      </a:dk1>
      <a:lt1>
        <a:srgbClr val="DDDDDD"/>
      </a:lt1>
      <a:dk2>
        <a:srgbClr val="FFFFFF"/>
      </a:dk2>
      <a:lt2>
        <a:srgbClr val="000000"/>
      </a:lt2>
      <a:accent1>
        <a:srgbClr val="99CCFF"/>
      </a:accent1>
      <a:accent2>
        <a:srgbClr val="FFE433"/>
      </a:accent2>
      <a:accent3>
        <a:srgbClr val="EBEBEB"/>
      </a:accent3>
      <a:accent4>
        <a:srgbClr val="000000"/>
      </a:accent4>
      <a:accent5>
        <a:srgbClr val="CAE2FF"/>
      </a:accent5>
      <a:accent6>
        <a:srgbClr val="E7CF2D"/>
      </a:accent6>
      <a:hlink>
        <a:srgbClr val="000000"/>
      </a:hlink>
      <a:folHlink>
        <a:srgbClr val="CC0000"/>
      </a:folHlink>
    </a:clrScheme>
    <a:fontScheme name="1_White title page">
      <a:majorFont>
        <a:latin typeface="Arial Narrow"/>
        <a:ea typeface="標楷體"/>
        <a:cs typeface=""/>
      </a:majorFont>
      <a:minorFont>
        <a:latin typeface="Calibri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rnd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rnd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White title page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 title pag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White title page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 title page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 title page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 title page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 title page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 title page 8">
        <a:dk1>
          <a:srgbClr val="000000"/>
        </a:dk1>
        <a:lt1>
          <a:srgbClr val="B2B2B2"/>
        </a:lt1>
        <a:dk2>
          <a:srgbClr val="FFFFFF"/>
        </a:dk2>
        <a:lt2>
          <a:srgbClr val="000000"/>
        </a:lt2>
        <a:accent1>
          <a:srgbClr val="99CCFF"/>
        </a:accent1>
        <a:accent2>
          <a:srgbClr val="FFE433"/>
        </a:accent2>
        <a:accent3>
          <a:srgbClr val="D5D5D5"/>
        </a:accent3>
        <a:accent4>
          <a:srgbClr val="000000"/>
        </a:accent4>
        <a:accent5>
          <a:srgbClr val="CAE2FF"/>
        </a:accent5>
        <a:accent6>
          <a:srgbClr val="E7CF2D"/>
        </a:accent6>
        <a:hlink>
          <a:srgbClr val="0000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 title page 9">
        <a:dk1>
          <a:srgbClr val="000000"/>
        </a:dk1>
        <a:lt1>
          <a:srgbClr val="DDDDDD"/>
        </a:lt1>
        <a:dk2>
          <a:srgbClr val="FFFFFF"/>
        </a:dk2>
        <a:lt2>
          <a:srgbClr val="000000"/>
        </a:lt2>
        <a:accent1>
          <a:srgbClr val="99CCFF"/>
        </a:accent1>
        <a:accent2>
          <a:srgbClr val="FFE433"/>
        </a:accent2>
        <a:accent3>
          <a:srgbClr val="EBEBEB"/>
        </a:accent3>
        <a:accent4>
          <a:srgbClr val="000000"/>
        </a:accent4>
        <a:accent5>
          <a:srgbClr val="CAE2FF"/>
        </a:accent5>
        <a:accent6>
          <a:srgbClr val="E7CF2D"/>
        </a:accent6>
        <a:hlink>
          <a:srgbClr val="0000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B2B2B2"/>
    </a:lt1>
    <a:dk2>
      <a:srgbClr val="FFFFFF"/>
    </a:dk2>
    <a:lt2>
      <a:srgbClr val="000000"/>
    </a:lt2>
    <a:accent1>
      <a:srgbClr val="99CCFF"/>
    </a:accent1>
    <a:accent2>
      <a:srgbClr val="FFCC33"/>
    </a:accent2>
    <a:accent3>
      <a:srgbClr val="D5D5D5"/>
    </a:accent3>
    <a:accent4>
      <a:srgbClr val="000000"/>
    </a:accent4>
    <a:accent5>
      <a:srgbClr val="CAE2FF"/>
    </a:accent5>
    <a:accent6>
      <a:srgbClr val="E7B92D"/>
    </a:accent6>
    <a:hlink>
      <a:srgbClr val="000000"/>
    </a:hlink>
    <a:folHlink>
      <a:srgbClr val="CC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86505</TotalTime>
  <Words>2476</Words>
  <Application>Microsoft Office PowerPoint</Application>
  <PresentationFormat>自訂</PresentationFormat>
  <Paragraphs>383</Paragraphs>
  <Slides>23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7" baseType="lpstr">
      <vt:lpstr>Apple Color Emoji</vt:lpstr>
      <vt:lpstr>Microsoft JhengHei</vt:lpstr>
      <vt:lpstr>Microsoft JhengHei</vt:lpstr>
      <vt:lpstr>新細明體</vt:lpstr>
      <vt:lpstr>標楷體</vt:lpstr>
      <vt:lpstr>Aharoni</vt:lpstr>
      <vt:lpstr>Arial</vt:lpstr>
      <vt:lpstr>Arial Narrow</vt:lpstr>
      <vt:lpstr>Calibri</vt:lpstr>
      <vt:lpstr>Marlett</vt:lpstr>
      <vt:lpstr>Times New Roman</vt:lpstr>
      <vt:lpstr>Verdana</vt:lpstr>
      <vt:lpstr>Wingdings</vt:lpstr>
      <vt:lpstr>1_White title page</vt:lpstr>
      <vt:lpstr>會計室業務宣導</vt:lpstr>
      <vt:lpstr>會計室業務簡報</vt:lpstr>
      <vt:lpstr>報告大綱</vt:lpstr>
      <vt:lpstr>計畫經費函文相關會簽流程</vt:lpstr>
      <vt:lpstr>合規憑證日期順序</vt:lpstr>
      <vt:lpstr>請購作業流程</vt:lpstr>
      <vt:lpstr>請購作業流程</vt:lpstr>
      <vt:lpstr>請購核銷作業流程</vt:lpstr>
      <vt:lpstr>請購作業流程—差旅費</vt:lpstr>
      <vt:lpstr>核銷作業流程</vt:lpstr>
      <vt:lpstr>核銷作業流程-憑證黏貼方式</vt:lpstr>
      <vt:lpstr>核銷作業流程-憑證黏貼方式</vt:lpstr>
      <vt:lpstr>撥款作業流程</vt:lpstr>
      <vt:lpstr>預支作業流程</vt:lpstr>
      <vt:lpstr>驗收作業注意事項</vt:lpstr>
      <vt:lpstr>落實憑證遞送作業</vt:lpstr>
      <vt:lpstr>投標、決標流程-投標簽文</vt:lpstr>
      <vt:lpstr>投標、決標流程-決標簽文</vt:lpstr>
      <vt:lpstr>其他核銷注意事項</vt:lpstr>
      <vt:lpstr>115年度各類所得、二代健保扣繳及勞健退扣繳調整</vt:lpstr>
      <vt:lpstr>115年度各類所得、二代健保扣繳及勞健退扣繳調整</vt:lpstr>
      <vt:lpstr>計畫管考與執行率提醒</vt:lpstr>
      <vt:lpstr>PowerPoint 簡報</vt:lpstr>
    </vt:vector>
  </TitlesOfParts>
  <Company>遠東科技大學秘書室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會計室業務宣導</dc:title>
  <dc:creator>遠東科技大學秘書室</dc:creator>
  <cp:lastModifiedBy>user</cp:lastModifiedBy>
  <cp:revision>2930</cp:revision>
  <cp:lastPrinted>2023-12-18T02:44:09Z</cp:lastPrinted>
  <dcterms:created xsi:type="dcterms:W3CDTF">2002-08-23T08:33:24Z</dcterms:created>
  <dcterms:modified xsi:type="dcterms:W3CDTF">2026-09-16T03:31:39Z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UID">
    <vt:lpwstr>{20071207-1324-35E4-A7EF-7695825628D9}</vt:lpwstr>
  </property>
  <property fmtid="{D5CDD505-2E9C-101B-9397-08002B2CF9AE}" pid="3" name="Owner">
    <vt:lpwstr>3</vt:lpwstr>
  </property>
  <property fmtid="{D5CDD505-2E9C-101B-9397-08002B2CF9AE}" pid="4" name="Status">
    <vt:lpwstr>草稿</vt:lpwstr>
  </property>
</Properties>
</file>